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302" r:id="rId2"/>
    <p:sldId id="299" r:id="rId3"/>
    <p:sldId id="300" r:id="rId4"/>
    <p:sldId id="310" r:id="rId5"/>
    <p:sldId id="308" r:id="rId6"/>
    <p:sldId id="307" r:id="rId7"/>
    <p:sldId id="306" r:id="rId8"/>
    <p:sldId id="323" r:id="rId9"/>
    <p:sldId id="315" r:id="rId10"/>
    <p:sldId id="311" r:id="rId11"/>
    <p:sldId id="312" r:id="rId12"/>
    <p:sldId id="313" r:id="rId13"/>
    <p:sldId id="276" r:id="rId14"/>
    <p:sldId id="304" r:id="rId15"/>
    <p:sldId id="303" r:id="rId16"/>
    <p:sldId id="305" r:id="rId17"/>
    <p:sldId id="259" r:id="rId18"/>
    <p:sldId id="260" r:id="rId19"/>
    <p:sldId id="261" r:id="rId20"/>
    <p:sldId id="258" r:id="rId21"/>
    <p:sldId id="257" r:id="rId22"/>
    <p:sldId id="262" r:id="rId23"/>
    <p:sldId id="263" r:id="rId24"/>
    <p:sldId id="272" r:id="rId25"/>
    <p:sldId id="264" r:id="rId26"/>
    <p:sldId id="265" r:id="rId27"/>
    <p:sldId id="266" r:id="rId28"/>
    <p:sldId id="267" r:id="rId29"/>
    <p:sldId id="268" r:id="rId30"/>
    <p:sldId id="270" r:id="rId31"/>
    <p:sldId id="269" r:id="rId32"/>
    <p:sldId id="273" r:id="rId33"/>
    <p:sldId id="271" r:id="rId34"/>
    <p:sldId id="279" r:id="rId35"/>
    <p:sldId id="274" r:id="rId36"/>
    <p:sldId id="298" r:id="rId37"/>
    <p:sldId id="278"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320" r:id="rId52"/>
    <p:sldId id="321" r:id="rId53"/>
    <p:sldId id="275" r:id="rId54"/>
    <p:sldId id="293" r:id="rId55"/>
    <p:sldId id="294" r:id="rId56"/>
    <p:sldId id="295" r:id="rId57"/>
    <p:sldId id="322" r:id="rId58"/>
    <p:sldId id="296" r:id="rId59"/>
    <p:sldId id="297" r:id="rId60"/>
    <p:sldId id="316"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01A9B-FAB1-8249-8A03-B0BC35E722E1}"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BA222-70E3-FC4F-80CC-285B749BC9EA}" type="slidenum">
              <a:rPr lang="en-US" smtClean="0"/>
              <a:t>‹#›</a:t>
            </a:fld>
            <a:endParaRPr lang="en-US"/>
          </a:p>
        </p:txBody>
      </p:sp>
    </p:spTree>
    <p:extLst>
      <p:ext uri="{BB962C8B-B14F-4D97-AF65-F5344CB8AC3E}">
        <p14:creationId xmlns:p14="http://schemas.microsoft.com/office/powerpoint/2010/main" val="411785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541172-8F48-C640-A8BD-60BDDEA1B6BA}" type="slidenum">
              <a:rPr lang="en-US" smtClean="0"/>
              <a:t>1</a:t>
            </a:fld>
            <a:endParaRPr lang="en-US"/>
          </a:p>
        </p:txBody>
      </p:sp>
    </p:spTree>
    <p:extLst>
      <p:ext uri="{BB962C8B-B14F-4D97-AF65-F5344CB8AC3E}">
        <p14:creationId xmlns:p14="http://schemas.microsoft.com/office/powerpoint/2010/main" val="80795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B640CE4-8E10-4317-BDA4-4AFBA9FF83F1}" type="slidenum">
              <a:rPr lang="en-US" smtClean="0"/>
              <a:t>8</a:t>
            </a:fld>
            <a:endParaRPr lang="en-US"/>
          </a:p>
        </p:txBody>
      </p:sp>
    </p:spTree>
    <p:extLst>
      <p:ext uri="{BB962C8B-B14F-4D97-AF65-F5344CB8AC3E}">
        <p14:creationId xmlns:p14="http://schemas.microsoft.com/office/powerpoint/2010/main" val="16799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592EF6-9AE8-4848-BD09-3CA55F0C50DF}" type="slidenum">
              <a:rPr lang="en-US" smtClean="0"/>
              <a:pPr/>
              <a:t>10</a:t>
            </a:fld>
            <a:endParaRPr lang="en-US"/>
          </a:p>
        </p:txBody>
      </p:sp>
    </p:spTree>
    <p:extLst>
      <p:ext uri="{BB962C8B-B14F-4D97-AF65-F5344CB8AC3E}">
        <p14:creationId xmlns:p14="http://schemas.microsoft.com/office/powerpoint/2010/main" val="1436390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coli</a:t>
            </a:r>
          </a:p>
        </p:txBody>
      </p:sp>
      <p:sp>
        <p:nvSpPr>
          <p:cNvPr id="4" name="Slide Number Placeholder 3"/>
          <p:cNvSpPr>
            <a:spLocks noGrp="1"/>
          </p:cNvSpPr>
          <p:nvPr>
            <p:ph type="sldNum" sz="quarter" idx="5"/>
          </p:nvPr>
        </p:nvSpPr>
        <p:spPr/>
        <p:txBody>
          <a:bodyPr/>
          <a:lstStyle/>
          <a:p>
            <a:fld id="{E2FBA222-70E3-FC4F-80CC-285B749BC9EA}" type="slidenum">
              <a:rPr lang="en-US" smtClean="0"/>
              <a:t>22</a:t>
            </a:fld>
            <a:endParaRPr lang="en-US"/>
          </a:p>
        </p:txBody>
      </p:sp>
    </p:spTree>
    <p:extLst>
      <p:ext uri="{BB962C8B-B14F-4D97-AF65-F5344CB8AC3E}">
        <p14:creationId xmlns:p14="http://schemas.microsoft.com/office/powerpoint/2010/main" val="331736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tetanus</a:t>
            </a:r>
          </a:p>
        </p:txBody>
      </p:sp>
      <p:sp>
        <p:nvSpPr>
          <p:cNvPr id="4" name="Slide Number Placeholder 3"/>
          <p:cNvSpPr>
            <a:spLocks noGrp="1"/>
          </p:cNvSpPr>
          <p:nvPr>
            <p:ph type="sldNum" sz="quarter" idx="5"/>
          </p:nvPr>
        </p:nvSpPr>
        <p:spPr/>
        <p:txBody>
          <a:bodyPr/>
          <a:lstStyle/>
          <a:p>
            <a:fld id="{E2FBA222-70E3-FC4F-80CC-285B749BC9EA}" type="slidenum">
              <a:rPr lang="en-US" smtClean="0"/>
              <a:t>25</a:t>
            </a:fld>
            <a:endParaRPr lang="en-US"/>
          </a:p>
        </p:txBody>
      </p:sp>
    </p:spTree>
    <p:extLst>
      <p:ext uri="{BB962C8B-B14F-4D97-AF65-F5344CB8AC3E}">
        <p14:creationId xmlns:p14="http://schemas.microsoft.com/office/powerpoint/2010/main" val="229722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Anaerobic respiration is very ancient; aerobic respiration didn’t evolve until a lot of oxygen in the atmosphere from photosynthetic organisms</a:t>
            </a:r>
          </a:p>
        </p:txBody>
      </p:sp>
      <p:sp>
        <p:nvSpPr>
          <p:cNvPr id="4" name="Slide Number Placeholder 3"/>
          <p:cNvSpPr>
            <a:spLocks noGrp="1"/>
          </p:cNvSpPr>
          <p:nvPr>
            <p:ph type="sldNum" sz="quarter" idx="5"/>
          </p:nvPr>
        </p:nvSpPr>
        <p:spPr/>
        <p:txBody>
          <a:bodyPr/>
          <a:lstStyle/>
          <a:p>
            <a:fld id="{E2FBA222-70E3-FC4F-80CC-285B749BC9EA}" type="slidenum">
              <a:rPr lang="en-US" smtClean="0"/>
              <a:t>29</a:t>
            </a:fld>
            <a:endParaRPr lang="en-US"/>
          </a:p>
        </p:txBody>
      </p:sp>
    </p:spTree>
    <p:extLst>
      <p:ext uri="{BB962C8B-B14F-4D97-AF65-F5344CB8AC3E}">
        <p14:creationId xmlns:p14="http://schemas.microsoft.com/office/powerpoint/2010/main" val="21385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Anaerobic respiration is very ancient; aerobic respiration didn’t evolve until a lot of oxygen in the atmosphere from photosynthetic organisms</a:t>
            </a:r>
          </a:p>
          <a:p>
            <a:endParaRPr lang="en-US" dirty="0"/>
          </a:p>
        </p:txBody>
      </p:sp>
      <p:sp>
        <p:nvSpPr>
          <p:cNvPr id="4" name="Slide Number Placeholder 3"/>
          <p:cNvSpPr>
            <a:spLocks noGrp="1"/>
          </p:cNvSpPr>
          <p:nvPr>
            <p:ph type="sldNum" sz="quarter" idx="5"/>
          </p:nvPr>
        </p:nvSpPr>
        <p:spPr/>
        <p:txBody>
          <a:bodyPr/>
          <a:lstStyle/>
          <a:p>
            <a:fld id="{E2FBA222-70E3-FC4F-80CC-285B749BC9EA}" type="slidenum">
              <a:rPr lang="en-US" smtClean="0"/>
              <a:t>30</a:t>
            </a:fld>
            <a:endParaRPr lang="en-US"/>
          </a:p>
        </p:txBody>
      </p:sp>
    </p:spTree>
    <p:extLst>
      <p:ext uri="{BB962C8B-B14F-4D97-AF65-F5344CB8AC3E}">
        <p14:creationId xmlns:p14="http://schemas.microsoft.com/office/powerpoint/2010/main" val="3788150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Aerobic respiration begins with a process called glycolysis, in which a carbohydrate such as glucose is broken down and, after losing some electrons, forms a molecule called pyruvate. If there's a sufficient supply of oxygen, or sometimes other types of electron acceptors, the pyruvate moves to the next part of aerobic respiration.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Fermentation is essentially the same process. The carbohydrate is broken down, but instead of making pyruvate, the final product is a different molecule depending on the type of fermentation.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Anaerobic respiration begins the same way as aerobic respiration and fermentation. The first step is still glycolysis, and it still creates 2 ATP from one carbohydrate molecule. However, instead of ending with glycolysis, as fermentation does, anaerobic respiration creates pyruvate and then continues on the same path as aerobic respiration.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the electron transport chain to continue working, there must be a final electron acceptor. If that acceptor is oxygen, the process is considered aerobic respiration. However, some types of organisms, including many types of bacteria and other microorganisms, can use different final electron acceptors. These include nitrate ions, sulfate ions, or even carbon dioxide. </a:t>
            </a:r>
            <a:endParaRPr lang="en-US" dirty="0"/>
          </a:p>
        </p:txBody>
      </p:sp>
      <p:sp>
        <p:nvSpPr>
          <p:cNvPr id="4" name="Slide Number Placeholder 3"/>
          <p:cNvSpPr>
            <a:spLocks noGrp="1"/>
          </p:cNvSpPr>
          <p:nvPr>
            <p:ph type="sldNum" sz="quarter" idx="5"/>
          </p:nvPr>
        </p:nvSpPr>
        <p:spPr/>
        <p:txBody>
          <a:bodyPr/>
          <a:lstStyle/>
          <a:p>
            <a:fld id="{E2FBA222-70E3-FC4F-80CC-285B749BC9EA}" type="slidenum">
              <a:rPr lang="en-US" smtClean="0"/>
              <a:t>31</a:t>
            </a:fld>
            <a:endParaRPr lang="en-US"/>
          </a:p>
        </p:txBody>
      </p:sp>
    </p:spTree>
    <p:extLst>
      <p:ext uri="{BB962C8B-B14F-4D97-AF65-F5344CB8AC3E}">
        <p14:creationId xmlns:p14="http://schemas.microsoft.com/office/powerpoint/2010/main" val="253351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1F77-86B3-0443-8381-F1BEF086E4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EE668-E405-5B4E-A8FC-E368246038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0F7C83-3C8F-6041-BC43-178A15DEDB84}"/>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695531B5-82CB-D140-9D5B-CDAABC57C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2529A-34D2-1941-8DA9-CF9C703A5D2D}"/>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3860695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D738-C059-124F-8D32-6E8E6BD2DD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09F0C9-D4AE-CA48-B17F-DB11BE7502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2795E-29EA-0243-B8A8-0B34BFACE615}"/>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C23A7826-05D6-964A-AC07-B37F8FD9E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61877-E943-E542-BBC4-988B692D34B0}"/>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4026100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B7F395-7090-9143-8504-3EC93AD704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18D6C6-ED0E-724A-BA45-9666117531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23EC3-B014-B644-B13F-2892EB540BF9}"/>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3E6BDC74-4784-024F-8F19-EE45C2CB6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E5D83-397F-894B-8FFB-519C93A08308}"/>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1870443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25"/>
              <a:t>Title Text</a:t>
            </a:r>
          </a:p>
        </p:txBody>
      </p:sp>
      <p:sp>
        <p:nvSpPr>
          <p:cNvPr id="19" name="Shape 19"/>
          <p:cNvSpPr>
            <a:spLocks noGrp="1"/>
          </p:cNvSpPr>
          <p:nvPr>
            <p:ph type="body" idx="1"/>
          </p:nvPr>
        </p:nvSpPr>
        <p:spPr>
          <a:prstGeom prst="rect">
            <a:avLst/>
          </a:prstGeom>
        </p:spPr>
        <p:txBody>
          <a:body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Tree>
    <p:extLst>
      <p:ext uri="{BB962C8B-B14F-4D97-AF65-F5344CB8AC3E}">
        <p14:creationId xmlns:p14="http://schemas.microsoft.com/office/powerpoint/2010/main" val="402421005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190C-52C1-3345-A758-27183EE959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ACF76-2EBA-2E4B-BF4A-187ABCBDFA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6943C-FDE0-B24E-906C-7C1EBBF57BA8}"/>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A3F5FDBE-51CB-2C41-AB23-D597D8DE1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8F455-263F-B743-AD0C-C8C572D6C195}"/>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269243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C864-7A6F-0B4C-BBB3-A238102F9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C3235F-805E-D545-AD74-FEC9F19BFD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0376B-66F4-AB43-A1A5-F05F4FD98014}"/>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3F73B5AE-E996-4241-9D5E-C6E213223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74355-E9C8-4045-AAD1-2C14BC297E4C}"/>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188010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D159-A10D-9A41-A0FD-95175BA8D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47D6E-43D4-DE44-A4AC-B90B9AFADE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F5B65-B0F2-A845-A279-D746113609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D11CE9-7DD0-AB48-B8CC-A83744977C07}"/>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6" name="Footer Placeholder 5">
            <a:extLst>
              <a:ext uri="{FF2B5EF4-FFF2-40B4-BE49-F238E27FC236}">
                <a16:creationId xmlns:a16="http://schemas.microsoft.com/office/drawing/2014/main" id="{6A4E2DC4-25CC-ED4D-8345-86FFC5AB4B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DFE24-C8B7-A142-B108-C36C6D08D5A3}"/>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411280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9760B-17C2-8D4E-8B0A-178F2487F6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F871E0-ED33-3340-A884-52DA5990F4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E5B4F2-1F54-5F42-BEF3-3A25CA9539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0D9A0B-16B4-3344-BF93-9835C2A46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C8ADEC-BFC6-5E47-9FC6-C1C25C105F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6D377A-AF02-8E4F-828E-5FC3AAF18C6F}"/>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8" name="Footer Placeholder 7">
            <a:extLst>
              <a:ext uri="{FF2B5EF4-FFF2-40B4-BE49-F238E27FC236}">
                <a16:creationId xmlns:a16="http://schemas.microsoft.com/office/drawing/2014/main" id="{EC19CBBF-9A75-B54A-B8F5-AAC3B1F74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F2633-3EBD-D744-A42E-4CB7EF3939C3}"/>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4680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7BCA-BCAE-E746-A7CF-02E5504C9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F46CE1-20A5-7046-8366-887C91B8899B}"/>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4" name="Footer Placeholder 3">
            <a:extLst>
              <a:ext uri="{FF2B5EF4-FFF2-40B4-BE49-F238E27FC236}">
                <a16:creationId xmlns:a16="http://schemas.microsoft.com/office/drawing/2014/main" id="{8050EE0D-D0EE-D942-AA9C-C6F4CF364E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4EAC36-AC20-134E-8F53-197294B86B6E}"/>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224502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2E2C80-3CF0-AE48-A3ED-1C7C9179DFD2}"/>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3" name="Footer Placeholder 2">
            <a:extLst>
              <a:ext uri="{FF2B5EF4-FFF2-40B4-BE49-F238E27FC236}">
                <a16:creationId xmlns:a16="http://schemas.microsoft.com/office/drawing/2014/main" id="{0B0EE7CB-F74D-DF4C-99B6-94C8CB3FB0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D5D64-5E38-C147-9766-B2983574C721}"/>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321742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5323-0AA9-F046-A5A4-EB91D84F9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C50CDA-B9B0-E247-8F9E-C67819E56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138A9A-A337-0B4C-B20A-566D060139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DDF69-2074-4141-A1E8-1D903BBAF1CD}"/>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6" name="Footer Placeholder 5">
            <a:extLst>
              <a:ext uri="{FF2B5EF4-FFF2-40B4-BE49-F238E27FC236}">
                <a16:creationId xmlns:a16="http://schemas.microsoft.com/office/drawing/2014/main" id="{C64CA511-9E53-634C-9659-3B96A9479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8C16EB-EDF5-6C4F-9B51-B11F53C4A346}"/>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385821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34749-6264-9D4F-ADAE-B02D7F087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F87A73-3334-9F41-8CC3-E1589687A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E6E21E-B2A7-C341-9546-D9CD402D5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DF1932-B4E8-2B4E-92DD-0DC44E6E59C5}"/>
              </a:ext>
            </a:extLst>
          </p:cNvPr>
          <p:cNvSpPr>
            <a:spLocks noGrp="1"/>
          </p:cNvSpPr>
          <p:nvPr>
            <p:ph type="dt" sz="half" idx="10"/>
          </p:nvPr>
        </p:nvSpPr>
        <p:spPr/>
        <p:txBody>
          <a:bodyPr/>
          <a:lstStyle/>
          <a:p>
            <a:fld id="{3B3C96B3-6D5F-494C-B171-0AA358AA8526}" type="datetimeFigureOut">
              <a:rPr lang="en-US" smtClean="0"/>
              <a:t>4/19/19</a:t>
            </a:fld>
            <a:endParaRPr lang="en-US"/>
          </a:p>
        </p:txBody>
      </p:sp>
      <p:sp>
        <p:nvSpPr>
          <p:cNvPr id="6" name="Footer Placeholder 5">
            <a:extLst>
              <a:ext uri="{FF2B5EF4-FFF2-40B4-BE49-F238E27FC236}">
                <a16:creationId xmlns:a16="http://schemas.microsoft.com/office/drawing/2014/main" id="{E5E87A93-453F-604C-AA79-D4A7AF254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6E2C9-5221-E147-A3F2-D191D3B23905}"/>
              </a:ext>
            </a:extLst>
          </p:cNvPr>
          <p:cNvSpPr>
            <a:spLocks noGrp="1"/>
          </p:cNvSpPr>
          <p:nvPr>
            <p:ph type="sldNum" sz="quarter" idx="12"/>
          </p:nvPr>
        </p:nvSpPr>
        <p:spPr/>
        <p:txBody>
          <a:bodyPr/>
          <a:lstStyle/>
          <a:p>
            <a:fld id="{B63013A0-EACE-6447-BF25-BC026778062B}" type="slidenum">
              <a:rPr lang="en-US" smtClean="0"/>
              <a:t>‹#›</a:t>
            </a:fld>
            <a:endParaRPr lang="en-US"/>
          </a:p>
        </p:txBody>
      </p:sp>
    </p:spTree>
    <p:extLst>
      <p:ext uri="{BB962C8B-B14F-4D97-AF65-F5344CB8AC3E}">
        <p14:creationId xmlns:p14="http://schemas.microsoft.com/office/powerpoint/2010/main" val="37884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5B01C7-3AE9-034D-887F-2C3F5A8DAA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31A339-9228-AC49-B62F-9BB1AC5FD9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4F1F7-59D2-9E4D-93BA-8FE89D8C2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C96B3-6D5F-494C-B171-0AA358AA8526}" type="datetimeFigureOut">
              <a:rPr lang="en-US" smtClean="0"/>
              <a:t>4/19/19</a:t>
            </a:fld>
            <a:endParaRPr lang="en-US"/>
          </a:p>
        </p:txBody>
      </p:sp>
      <p:sp>
        <p:nvSpPr>
          <p:cNvPr id="5" name="Footer Placeholder 4">
            <a:extLst>
              <a:ext uri="{FF2B5EF4-FFF2-40B4-BE49-F238E27FC236}">
                <a16:creationId xmlns:a16="http://schemas.microsoft.com/office/drawing/2014/main" id="{45980B29-BB39-B54D-B537-1AB73ED74B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DF6AA8-7BD1-574D-B914-87D84E7733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013A0-EACE-6447-BF25-BC026778062B}" type="slidenum">
              <a:rPr lang="en-US" smtClean="0"/>
              <a:t>‹#›</a:t>
            </a:fld>
            <a:endParaRPr lang="en-US"/>
          </a:p>
        </p:txBody>
      </p:sp>
    </p:spTree>
    <p:extLst>
      <p:ext uri="{BB962C8B-B14F-4D97-AF65-F5344CB8AC3E}">
        <p14:creationId xmlns:p14="http://schemas.microsoft.com/office/powerpoint/2010/main" val="4159509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2662" y="636574"/>
            <a:ext cx="10468304" cy="1470025"/>
          </a:xfrm>
        </p:spPr>
        <p:txBody>
          <a:bodyPr>
            <a:noAutofit/>
          </a:bodyPr>
          <a:lstStyle/>
          <a:p>
            <a:r>
              <a:rPr lang="en-US" sz="4000" b="1" dirty="0"/>
              <a:t>Drinking from the firehose: introduction to the microbiome, microbiology, molecular methods, phylogenetics, the GI tract, etc.</a:t>
            </a:r>
          </a:p>
        </p:txBody>
      </p:sp>
      <p:pic>
        <p:nvPicPr>
          <p:cNvPr id="4" name="Picture 2" descr="C:\Users\georg\Dropbox\Lectures\Grand Rounds\combined_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102" y="2243160"/>
            <a:ext cx="5575795" cy="165415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brigham_and_women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0966" y="5707575"/>
            <a:ext cx="794133" cy="1027701"/>
          </a:xfrm>
          <a:prstGeom prst="rect">
            <a:avLst/>
          </a:prstGeom>
        </p:spPr>
      </p:pic>
      <p:pic>
        <p:nvPicPr>
          <p:cNvPr id="6" name="Picture 5" descr="harvard_med.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297" y="5688026"/>
            <a:ext cx="824346" cy="1066800"/>
          </a:xfrm>
          <a:prstGeom prst="rect">
            <a:avLst/>
          </a:prstGeom>
        </p:spPr>
      </p:pic>
      <p:sp>
        <p:nvSpPr>
          <p:cNvPr id="7" name="Subtitle 2">
            <a:extLst>
              <a:ext uri="{FF2B5EF4-FFF2-40B4-BE49-F238E27FC236}">
                <a16:creationId xmlns:a16="http://schemas.microsoft.com/office/drawing/2014/main" id="{0A34087E-8961-EB43-954E-D23C5031817F}"/>
              </a:ext>
            </a:extLst>
          </p:cNvPr>
          <p:cNvSpPr txBox="1">
            <a:spLocks/>
          </p:cNvSpPr>
          <p:nvPr/>
        </p:nvSpPr>
        <p:spPr>
          <a:xfrm>
            <a:off x="2653146" y="4191000"/>
            <a:ext cx="7118742" cy="2341653"/>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8000" dirty="0"/>
              <a:t>Georg K. Gerber, MD, PhD, MPH</a:t>
            </a:r>
            <a:endParaRPr lang="en-US" sz="8800" dirty="0"/>
          </a:p>
          <a:p>
            <a:pPr>
              <a:lnSpc>
                <a:spcPct val="120000"/>
              </a:lnSpc>
              <a:spcBef>
                <a:spcPts val="0"/>
              </a:spcBef>
            </a:pPr>
            <a:r>
              <a:rPr lang="en-US" sz="3400" dirty="0">
                <a:latin typeface="Arial" panose="020B0604020202020204" pitchFamily="34" charset="0"/>
                <a:cs typeface="Arial" panose="020B0604020202020204" pitchFamily="34" charset="0"/>
              </a:rPr>
              <a:t>Assistant Professor of Pathology, Harvard Medical School</a:t>
            </a:r>
          </a:p>
          <a:p>
            <a:pPr>
              <a:lnSpc>
                <a:spcPct val="120000"/>
              </a:lnSpc>
              <a:spcBef>
                <a:spcPts val="0"/>
              </a:spcBef>
            </a:pPr>
            <a:r>
              <a:rPr lang="en-US" sz="3400" dirty="0">
                <a:latin typeface="Arial" panose="020B0604020202020204" pitchFamily="34" charset="0"/>
                <a:cs typeface="Arial" panose="020B0604020202020204" pitchFamily="34" charset="0"/>
              </a:rPr>
              <a:t>Member of the Harvard-MIT Health Sciences &amp; Technology Faculty</a:t>
            </a:r>
          </a:p>
          <a:p>
            <a:pPr>
              <a:lnSpc>
                <a:spcPct val="120000"/>
              </a:lnSpc>
              <a:spcBef>
                <a:spcPts val="0"/>
              </a:spcBef>
            </a:pPr>
            <a:r>
              <a:rPr lang="en-US" sz="3400" dirty="0">
                <a:latin typeface="Arial" panose="020B0604020202020204" pitchFamily="34" charset="0"/>
                <a:cs typeface="Arial" panose="020B0604020202020204" pitchFamily="34" charset="0"/>
              </a:rPr>
              <a:t>Co-Director, Massachusetts Host-Microbiome Center</a:t>
            </a:r>
          </a:p>
          <a:p>
            <a:pPr>
              <a:lnSpc>
                <a:spcPct val="120000"/>
              </a:lnSpc>
              <a:spcBef>
                <a:spcPts val="0"/>
              </a:spcBef>
            </a:pPr>
            <a:r>
              <a:rPr lang="en-US" sz="3400" dirty="0">
                <a:latin typeface="Arial" panose="020B0604020202020204" pitchFamily="34" charset="0"/>
                <a:cs typeface="Arial" panose="020B0604020202020204" pitchFamily="34" charset="0"/>
              </a:rPr>
              <a:t>Chief, Computational Pathology</a:t>
            </a:r>
          </a:p>
          <a:p>
            <a:pPr>
              <a:lnSpc>
                <a:spcPct val="120000"/>
              </a:lnSpc>
              <a:spcBef>
                <a:spcPts val="0"/>
              </a:spcBef>
            </a:pPr>
            <a:r>
              <a:rPr lang="en-US" sz="3400" dirty="0">
                <a:latin typeface="Arial" panose="020B0604020202020204" pitchFamily="34" charset="0"/>
                <a:cs typeface="Arial" panose="020B0604020202020204" pitchFamily="34" charset="0"/>
              </a:rPr>
              <a:t>Brigham and Women’s Hospital</a:t>
            </a:r>
          </a:p>
          <a:p>
            <a:pPr>
              <a:lnSpc>
                <a:spcPct val="120000"/>
              </a:lnSpc>
              <a:spcBef>
                <a:spcPts val="0"/>
              </a:spcBef>
            </a:pPr>
            <a:r>
              <a:rPr lang="en-US" sz="3400" dirty="0" err="1">
                <a:latin typeface="Arial" panose="020B0604020202020204" pitchFamily="34" charset="0"/>
                <a:cs typeface="Arial" panose="020B0604020202020204" pitchFamily="34" charset="0"/>
              </a:rPr>
              <a:t>ggerber@bwh.harvard.edu</a:t>
            </a:r>
            <a:endParaRPr lang="en-US" sz="3400" dirty="0">
              <a:latin typeface="Arial" panose="020B0604020202020204" pitchFamily="34" charset="0"/>
              <a:cs typeface="Arial" panose="020B0604020202020204" pitchFamily="34" charset="0"/>
            </a:endParaRPr>
          </a:p>
          <a:p>
            <a:pPr>
              <a:lnSpc>
                <a:spcPct val="120000"/>
              </a:lnSpc>
              <a:spcBef>
                <a:spcPts val="0"/>
              </a:spcBef>
            </a:pPr>
            <a:r>
              <a:rPr lang="en-US" sz="3400" b="1" dirty="0">
                <a:solidFill>
                  <a:srgbClr val="000000"/>
                </a:solidFill>
                <a:latin typeface="Arial" panose="020B0604020202020204" pitchFamily="34" charset="0"/>
                <a:cs typeface="Arial" panose="020B0604020202020204" pitchFamily="34" charset="0"/>
              </a:rPr>
              <a:t>April 22, 2019, COMPSCI 109B: Advanced Topics in Data Science</a:t>
            </a:r>
          </a:p>
          <a:p>
            <a:endParaRPr lang="en-US" dirty="0"/>
          </a:p>
        </p:txBody>
      </p:sp>
      <p:sp>
        <p:nvSpPr>
          <p:cNvPr id="9" name="Subtitle 8">
            <a:extLst>
              <a:ext uri="{FF2B5EF4-FFF2-40B4-BE49-F238E27FC236}">
                <a16:creationId xmlns:a16="http://schemas.microsoft.com/office/drawing/2014/main" id="{7571DA08-926B-A34A-8030-28FD6BFC544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75282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4038600"/>
          </a:xfrm>
        </p:spPr>
        <p:txBody>
          <a:bodyPr>
            <a:normAutofit/>
          </a:bodyPr>
          <a:lstStyle/>
          <a:p>
            <a:r>
              <a:rPr lang="en-US" sz="5400" dirty="0"/>
              <a:t>“The only reason for time is so that everything doesn’t happen at once.”</a:t>
            </a:r>
            <a:br>
              <a:rPr lang="en-US" sz="5400" dirty="0"/>
            </a:br>
            <a:r>
              <a:rPr lang="en-US" sz="1050" dirty="0"/>
              <a:t> </a:t>
            </a:r>
            <a:br>
              <a:rPr lang="en-US" sz="5400" dirty="0"/>
            </a:br>
            <a:r>
              <a:rPr lang="en-US" sz="5400" dirty="0"/>
              <a:t>– Albert Einstein</a:t>
            </a:r>
          </a:p>
        </p:txBody>
      </p:sp>
      <p:pic>
        <p:nvPicPr>
          <p:cNvPr id="4" name="Picture 3" descr="albert-einstein-quotes2.jpg"/>
          <p:cNvPicPr>
            <a:picLocks noChangeAspect="1"/>
          </p:cNvPicPr>
          <p:nvPr/>
        </p:nvPicPr>
        <p:blipFill>
          <a:blip r:embed="rId3" cstate="print"/>
          <a:stretch>
            <a:fillRect/>
          </a:stretch>
        </p:blipFill>
        <p:spPr>
          <a:xfrm>
            <a:off x="5181600" y="3874478"/>
            <a:ext cx="1828800" cy="2382012"/>
          </a:xfrm>
          <a:prstGeom prst="rect">
            <a:avLst/>
          </a:prstGeom>
        </p:spPr>
      </p:pic>
    </p:spTree>
    <p:extLst>
      <p:ext uri="{BB962C8B-B14F-4D97-AF65-F5344CB8AC3E}">
        <p14:creationId xmlns:p14="http://schemas.microsoft.com/office/powerpoint/2010/main" val="221283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8491"/>
            <a:ext cx="5983356" cy="1143000"/>
          </a:xfrm>
        </p:spPr>
        <p:txBody>
          <a:bodyPr>
            <a:normAutofit fontScale="90000"/>
          </a:bodyPr>
          <a:lstStyle/>
          <a:p>
            <a:r>
              <a:rPr lang="en-US" b="1" dirty="0"/>
              <a:t>Key areas of investigation in microbiome dynamics</a:t>
            </a:r>
          </a:p>
        </p:txBody>
      </p:sp>
      <p:sp>
        <p:nvSpPr>
          <p:cNvPr id="3" name="Content Placeholder 2"/>
          <p:cNvSpPr>
            <a:spLocks noGrp="1"/>
          </p:cNvSpPr>
          <p:nvPr>
            <p:ph idx="1"/>
          </p:nvPr>
        </p:nvSpPr>
        <p:spPr>
          <a:xfrm>
            <a:off x="1981200" y="1600201"/>
            <a:ext cx="8229600" cy="4040312"/>
          </a:xfrm>
        </p:spPr>
        <p:txBody>
          <a:bodyPr>
            <a:normAutofit lnSpcReduction="10000"/>
          </a:bodyPr>
          <a:lstStyle/>
          <a:p>
            <a:pPr marL="514350" indent="-514350">
              <a:buFont typeface="+mj-lt"/>
              <a:buAutoNum type="arabicPeriod"/>
            </a:pPr>
            <a:r>
              <a:rPr lang="en-US" dirty="0"/>
              <a:t>Establishment and maturation of the </a:t>
            </a:r>
            <a:r>
              <a:rPr lang="en-US" dirty="0" err="1"/>
              <a:t>microbiome</a:t>
            </a:r>
            <a:r>
              <a:rPr lang="en-US" dirty="0"/>
              <a:t> in early childhood</a:t>
            </a:r>
          </a:p>
          <a:p>
            <a:pPr marL="514350" indent="-514350">
              <a:buFont typeface="+mj-lt"/>
              <a:buAutoNum type="arabicPeriod"/>
            </a:pPr>
            <a:r>
              <a:rPr lang="en-US" dirty="0"/>
              <a:t>Temporal variability of the microbiome in healthy adults</a:t>
            </a:r>
          </a:p>
          <a:p>
            <a:pPr marL="514350" indent="-514350">
              <a:buFont typeface="+mj-lt"/>
              <a:buAutoNum type="arabicPeriod"/>
            </a:pPr>
            <a:r>
              <a:rPr lang="en-US" dirty="0"/>
              <a:t>Dynamic responses of the </a:t>
            </a:r>
            <a:r>
              <a:rPr lang="en-US" dirty="0" err="1"/>
              <a:t>microbiome</a:t>
            </a:r>
            <a:r>
              <a:rPr lang="en-US" dirty="0"/>
              <a:t> to perturbations</a:t>
            </a:r>
          </a:p>
          <a:p>
            <a:pPr marL="514350" indent="-514350">
              <a:buFont typeface="+mj-lt"/>
              <a:buAutoNum type="arabicPeriod"/>
            </a:pPr>
            <a:r>
              <a:rPr lang="en-US" dirty="0"/>
              <a:t>Prospective studies linking changes in the microbiome to host disease</a:t>
            </a:r>
          </a:p>
          <a:p>
            <a:pPr marL="514350" indent="-514350">
              <a:buFont typeface="+mj-lt"/>
              <a:buAutoNum type="arabicPeriod"/>
            </a:pPr>
            <a:r>
              <a:rPr lang="en-US" dirty="0"/>
              <a:t>Predicting effects of </a:t>
            </a:r>
            <a:r>
              <a:rPr lang="en-US" dirty="0" err="1"/>
              <a:t>bacteriotherapies</a:t>
            </a:r>
            <a:endParaRPr lang="en-US" dirty="0"/>
          </a:p>
          <a:p>
            <a:pPr marL="514350" indent="-514350">
              <a:buFont typeface="+mj-lt"/>
              <a:buAutoNum type="arabicPeriod"/>
            </a:pPr>
            <a:endParaRPr lang="en-US" dirty="0"/>
          </a:p>
          <a:p>
            <a:pPr lvl="1"/>
            <a:endParaRPr lang="en-US" dirty="0"/>
          </a:p>
        </p:txBody>
      </p:sp>
      <p:pic>
        <p:nvPicPr>
          <p:cNvPr id="4098" name="Picture 2" descr="C:\Users\georg\Dropbox\Lectures\Grand Rounds\20120818_LDP001_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4556" y="291765"/>
            <a:ext cx="2030624" cy="114329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2961861" y="5904711"/>
            <a:ext cx="6400800" cy="381000"/>
          </a:xfrm>
          <a:prstGeom prst="rect">
            <a:avLst/>
          </a:prstGeom>
          <a:noFill/>
          <a:ln w="19050" cmpd="sng">
            <a:solidFill>
              <a:schemeClr val="tx1"/>
            </a:solidFill>
          </a:ln>
        </p:spPr>
        <p:txBody>
          <a:bodyPr wrap="square" rtlCol="0">
            <a:spAutoFit/>
          </a:bodyPr>
          <a:lstStyle/>
          <a:p>
            <a:r>
              <a:rPr lang="en-US" dirty="0"/>
              <a:t>Gerber, The dynamic microbiome, FEBS Letters 2014. </a:t>
            </a:r>
          </a:p>
        </p:txBody>
      </p:sp>
    </p:spTree>
    <p:extLst>
      <p:ext uri="{BB962C8B-B14F-4D97-AF65-F5344CB8AC3E}">
        <p14:creationId xmlns:p14="http://schemas.microsoft.com/office/powerpoint/2010/main" val="263274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43362"/>
            <a:ext cx="7886700" cy="1325563"/>
          </a:xfrm>
        </p:spPr>
        <p:txBody>
          <a:bodyPr>
            <a:normAutofit/>
          </a:bodyPr>
          <a:lstStyle/>
          <a:p>
            <a:r>
              <a:rPr lang="en-US" b="1" dirty="0"/>
              <a:t>What drives </a:t>
            </a:r>
            <a:r>
              <a:rPr lang="en-US" b="1" dirty="0" err="1"/>
              <a:t>microbiome</a:t>
            </a:r>
            <a:r>
              <a:rPr lang="en-US" b="1" dirty="0"/>
              <a:t> dynamics?</a:t>
            </a:r>
          </a:p>
        </p:txBody>
      </p:sp>
      <p:sp>
        <p:nvSpPr>
          <p:cNvPr id="3" name="Content Placeholder 2"/>
          <p:cNvSpPr>
            <a:spLocks noGrp="1"/>
          </p:cNvSpPr>
          <p:nvPr>
            <p:ph idx="1"/>
          </p:nvPr>
        </p:nvSpPr>
        <p:spPr>
          <a:xfrm>
            <a:off x="1981200" y="1739361"/>
            <a:ext cx="4822466" cy="4525963"/>
          </a:xfrm>
        </p:spPr>
        <p:txBody>
          <a:bodyPr>
            <a:normAutofit fontScale="85000" lnSpcReduction="20000"/>
          </a:bodyPr>
          <a:lstStyle/>
          <a:p>
            <a:r>
              <a:rPr lang="en-US" dirty="0"/>
              <a:t>Microbe-microbe interactions</a:t>
            </a:r>
          </a:p>
          <a:p>
            <a:r>
              <a:rPr lang="en-US" dirty="0"/>
              <a:t>Internal host processes</a:t>
            </a:r>
          </a:p>
          <a:p>
            <a:pPr lvl="1"/>
            <a:r>
              <a:rPr lang="en-US" dirty="0"/>
              <a:t>immune system</a:t>
            </a:r>
          </a:p>
          <a:p>
            <a:pPr lvl="1"/>
            <a:r>
              <a:rPr lang="en-US" dirty="0"/>
              <a:t>hormonal cycles</a:t>
            </a:r>
          </a:p>
          <a:p>
            <a:r>
              <a:rPr lang="en-US" dirty="0"/>
              <a:t>Exchange of species/strains w/ external environment or other hosts</a:t>
            </a:r>
          </a:p>
          <a:p>
            <a:pPr lvl="1"/>
            <a:r>
              <a:rPr lang="en-US" dirty="0"/>
              <a:t>travel</a:t>
            </a:r>
          </a:p>
          <a:p>
            <a:pPr lvl="1"/>
            <a:r>
              <a:rPr lang="en-US" dirty="0"/>
              <a:t>sexual activity</a:t>
            </a:r>
          </a:p>
          <a:p>
            <a:pPr lvl="1"/>
            <a:r>
              <a:rPr lang="en-US" dirty="0"/>
              <a:t>infection</a:t>
            </a:r>
          </a:p>
          <a:p>
            <a:r>
              <a:rPr lang="en-US" dirty="0"/>
              <a:t>Dietary changes</a:t>
            </a:r>
          </a:p>
          <a:p>
            <a:r>
              <a:rPr lang="en-US" dirty="0"/>
              <a:t>Medical interventions</a:t>
            </a:r>
          </a:p>
          <a:p>
            <a:pPr lvl="1"/>
            <a:r>
              <a:rPr lang="en-US" dirty="0"/>
              <a:t>antibiotics</a:t>
            </a:r>
          </a:p>
          <a:p>
            <a:pPr lvl="1"/>
            <a:r>
              <a:rPr lang="en-US" dirty="0"/>
              <a:t>immune modulators</a:t>
            </a:r>
          </a:p>
          <a:p>
            <a:pPr lvl="1"/>
            <a:endParaRPr lang="en-US" dirty="0"/>
          </a:p>
        </p:txBody>
      </p:sp>
      <p:pic>
        <p:nvPicPr>
          <p:cNvPr id="5122" name="Picture 2" descr="C:\Users\georg\Dropbox\Lectures\Grand Rounds\hand-shake-edwin-lopez.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9023" y="3252090"/>
            <a:ext cx="1144989" cy="858742"/>
          </a:xfrm>
          <a:prstGeom prst="rect">
            <a:avLst/>
          </a:prstGeom>
          <a:noFill/>
          <a:extLst>
            <a:ext uri="{909E8E84-426E-40dd-AFC4-6F175D3DCCD1}">
              <a14:hiddenFill xmlns:a14="http://schemas.microsoft.com/office/drawing/2010/main" xmlns="">
                <a:solidFill>
                  <a:srgbClr val="FFFFFF"/>
                </a:solidFill>
              </a14:hiddenFill>
            </a:ext>
          </a:extLst>
        </p:spPr>
      </p:pic>
      <p:pic>
        <p:nvPicPr>
          <p:cNvPr id="5123" name="Picture 3" descr="C:\Users\georg\Dropbox\Lectures\Grand Rounds\germs-289x3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6483" y="1288119"/>
            <a:ext cx="1118323" cy="1160890"/>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C:\Users\georg\Dropbox\Lectures\Grand Rounds\foo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6482" y="4110832"/>
            <a:ext cx="1170070" cy="877666"/>
          </a:xfrm>
          <a:prstGeom prst="rect">
            <a:avLst/>
          </a:prstGeom>
          <a:noFill/>
          <a:extLst>
            <a:ext uri="{909E8E84-426E-40dd-AFC4-6F175D3DCCD1}">
              <a14:hiddenFill xmlns:a14="http://schemas.microsoft.com/office/drawing/2010/main" xmlns="">
                <a:solidFill>
                  <a:srgbClr val="FFFFFF"/>
                </a:solidFill>
              </a14:hiddenFill>
            </a:ext>
          </a:extLst>
        </p:spPr>
      </p:pic>
      <p:pic>
        <p:nvPicPr>
          <p:cNvPr id="5125" name="Picture 5" descr="C:\Users\georg\Dropbox\Lectures\Grand Rounds\pill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6482" y="4988498"/>
            <a:ext cx="1118323" cy="706441"/>
          </a:xfrm>
          <a:prstGeom prst="rect">
            <a:avLst/>
          </a:prstGeom>
          <a:noFill/>
          <a:extLst>
            <a:ext uri="{909E8E84-426E-40dd-AFC4-6F175D3DCCD1}">
              <a14:hiddenFill xmlns:a14="http://schemas.microsoft.com/office/drawing/2010/main" xmlns="">
                <a:solidFill>
                  <a:srgbClr val="FFFFFF"/>
                </a:solidFill>
              </a14:hiddenFill>
            </a:ext>
          </a:extLst>
        </p:spPr>
      </p:pic>
      <p:pic>
        <p:nvPicPr>
          <p:cNvPr id="5126" name="Picture 6" descr="C:\Users\georg\Dropbox\Lectures\Grand Rounds\CTL and HIV infected CD4 T cel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9423" y="2449010"/>
            <a:ext cx="1124188" cy="691791"/>
          </a:xfrm>
          <a:prstGeom prst="rect">
            <a:avLst/>
          </a:prstGeom>
          <a:noFill/>
          <a:extLst>
            <a:ext uri="{909E8E84-426E-40dd-AFC4-6F175D3DCCD1}">
              <a14:hiddenFill xmlns:a14="http://schemas.microsoft.com/office/drawing/2010/main" xmlns="">
                <a:solidFill>
                  <a:srgbClr val="FFFFFF"/>
                </a:solidFill>
              </a14:hiddenFill>
            </a:ext>
          </a:extLst>
        </p:spPr>
      </p:pic>
      <p:pic>
        <p:nvPicPr>
          <p:cNvPr id="5127" name="Picture 7" descr="C:\Users\georg\Dropbox\Lectures\Grand Rounds\gevers_cover_natu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1173" y="2651470"/>
            <a:ext cx="1561578" cy="205998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a:stCxn id="5123" idx="3"/>
            <a:endCxn id="5127" idx="1"/>
          </p:cNvCxnSpPr>
          <p:nvPr/>
        </p:nvCxnSpPr>
        <p:spPr>
          <a:xfrm>
            <a:off x="7894805" y="1868565"/>
            <a:ext cx="896368" cy="181289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126" idx="3"/>
            <a:endCxn id="5127" idx="1"/>
          </p:cNvCxnSpPr>
          <p:nvPr/>
        </p:nvCxnSpPr>
        <p:spPr>
          <a:xfrm>
            <a:off x="7923611" y="2794905"/>
            <a:ext cx="867562" cy="8865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122" idx="3"/>
            <a:endCxn id="5127" idx="1"/>
          </p:cNvCxnSpPr>
          <p:nvPr/>
        </p:nvCxnSpPr>
        <p:spPr>
          <a:xfrm>
            <a:off x="7934011" y="3681461"/>
            <a:ext cx="857162"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124" idx="3"/>
            <a:endCxn id="5127" idx="1"/>
          </p:cNvCxnSpPr>
          <p:nvPr/>
        </p:nvCxnSpPr>
        <p:spPr>
          <a:xfrm flipV="1">
            <a:off x="7946553" y="3681461"/>
            <a:ext cx="844621" cy="8682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127" idx="1"/>
          </p:cNvCxnSpPr>
          <p:nvPr/>
        </p:nvCxnSpPr>
        <p:spPr>
          <a:xfrm flipV="1">
            <a:off x="7946553" y="3681461"/>
            <a:ext cx="844621" cy="16602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9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6901FB-55D3-E644-8FF7-46FA8B40FB31}"/>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a:solidFill>
                  <a:srgbClr val="FFFFFF"/>
                </a:solidFill>
                <a:latin typeface="+mj-lt"/>
                <a:ea typeface="+mj-ea"/>
                <a:cs typeface="+mj-cs"/>
              </a:rPr>
              <a:t>Bacterial interactions</a:t>
            </a:r>
          </a:p>
        </p:txBody>
      </p:sp>
      <p:sp>
        <p:nvSpPr>
          <p:cNvPr id="3" name="Text Placeholder 2">
            <a:extLst>
              <a:ext uri="{FF2B5EF4-FFF2-40B4-BE49-F238E27FC236}">
                <a16:creationId xmlns:a16="http://schemas.microsoft.com/office/drawing/2014/main" id="{BAB444AD-CDAF-E441-9634-2075CC58D340}"/>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250537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AE38-C059-3947-A9A3-86742FC12D7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t>Resource competition</a:t>
            </a:r>
          </a:p>
        </p:txBody>
      </p:sp>
      <p:pic>
        <p:nvPicPr>
          <p:cNvPr id="6" name="Picture 5">
            <a:extLst>
              <a:ext uri="{FF2B5EF4-FFF2-40B4-BE49-F238E27FC236}">
                <a16:creationId xmlns:a16="http://schemas.microsoft.com/office/drawing/2014/main" id="{E31833FD-C340-4E43-9906-3E9CFA2C9E3C}"/>
              </a:ext>
            </a:extLst>
          </p:cNvPr>
          <p:cNvPicPr>
            <a:picLocks noChangeAspect="1"/>
          </p:cNvPicPr>
          <p:nvPr/>
        </p:nvPicPr>
        <p:blipFill>
          <a:blip r:embed="rId2"/>
          <a:stretch>
            <a:fillRect/>
          </a:stretch>
        </p:blipFill>
        <p:spPr>
          <a:xfrm>
            <a:off x="728542" y="2426818"/>
            <a:ext cx="4661967" cy="3997637"/>
          </a:xfrm>
          <a:prstGeom prst="rect">
            <a:avLst/>
          </a:prstGeom>
        </p:spPr>
      </p:pic>
      <p:pic>
        <p:nvPicPr>
          <p:cNvPr id="4" name="Picture 3">
            <a:extLst>
              <a:ext uri="{FF2B5EF4-FFF2-40B4-BE49-F238E27FC236}">
                <a16:creationId xmlns:a16="http://schemas.microsoft.com/office/drawing/2014/main" id="{E4C5C7CB-D286-0D43-A242-0C00E46EEF99}"/>
              </a:ext>
            </a:extLst>
          </p:cNvPr>
          <p:cNvPicPr>
            <a:picLocks noChangeAspect="1"/>
          </p:cNvPicPr>
          <p:nvPr/>
        </p:nvPicPr>
        <p:blipFill>
          <a:blip r:embed="rId3"/>
          <a:stretch>
            <a:fillRect/>
          </a:stretch>
        </p:blipFill>
        <p:spPr>
          <a:xfrm>
            <a:off x="6445073" y="2604724"/>
            <a:ext cx="5455917" cy="3641824"/>
          </a:xfrm>
          <a:prstGeom prst="rect">
            <a:avLst/>
          </a:prstGeom>
        </p:spPr>
      </p:pic>
    </p:spTree>
    <p:extLst>
      <p:ext uri="{BB962C8B-B14F-4D97-AF65-F5344CB8AC3E}">
        <p14:creationId xmlns:p14="http://schemas.microsoft.com/office/powerpoint/2010/main" val="3356301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FEE8-4CF5-E149-9905-D2CB854D4EC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t>Bacteriocins – bacterial warfare</a:t>
            </a:r>
          </a:p>
        </p:txBody>
      </p:sp>
      <p:pic>
        <p:nvPicPr>
          <p:cNvPr id="6" name="Picture 5">
            <a:extLst>
              <a:ext uri="{FF2B5EF4-FFF2-40B4-BE49-F238E27FC236}">
                <a16:creationId xmlns:a16="http://schemas.microsoft.com/office/drawing/2014/main" id="{77D9F586-A69A-3644-9BE5-0EC58DE11CC4}"/>
              </a:ext>
            </a:extLst>
          </p:cNvPr>
          <p:cNvPicPr>
            <a:picLocks noChangeAspect="1"/>
          </p:cNvPicPr>
          <p:nvPr/>
        </p:nvPicPr>
        <p:blipFill rotWithShape="1">
          <a:blip r:embed="rId2"/>
          <a:srcRect r="27139"/>
          <a:stretch/>
        </p:blipFill>
        <p:spPr>
          <a:xfrm>
            <a:off x="331567" y="2495606"/>
            <a:ext cx="5455917" cy="3860061"/>
          </a:xfrm>
          <a:prstGeom prst="rect">
            <a:avLst/>
          </a:prstGeom>
        </p:spPr>
      </p:pic>
      <p:pic>
        <p:nvPicPr>
          <p:cNvPr id="4" name="Picture 3">
            <a:extLst>
              <a:ext uri="{FF2B5EF4-FFF2-40B4-BE49-F238E27FC236}">
                <a16:creationId xmlns:a16="http://schemas.microsoft.com/office/drawing/2014/main" id="{6A92F835-8BD7-D84D-99F2-14832E42D1AC}"/>
              </a:ext>
            </a:extLst>
          </p:cNvPr>
          <p:cNvPicPr>
            <a:picLocks noChangeAspect="1"/>
          </p:cNvPicPr>
          <p:nvPr/>
        </p:nvPicPr>
        <p:blipFill>
          <a:blip r:embed="rId3"/>
          <a:stretch>
            <a:fillRect/>
          </a:stretch>
        </p:blipFill>
        <p:spPr>
          <a:xfrm>
            <a:off x="6445073" y="2707023"/>
            <a:ext cx="5455917" cy="3437227"/>
          </a:xfrm>
          <a:prstGeom prst="rect">
            <a:avLst/>
          </a:prstGeom>
        </p:spPr>
      </p:pic>
    </p:spTree>
    <p:extLst>
      <p:ext uri="{BB962C8B-B14F-4D97-AF65-F5344CB8AC3E}">
        <p14:creationId xmlns:p14="http://schemas.microsoft.com/office/powerpoint/2010/main" val="25073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8C784-370D-8B49-8C39-A14BB9C3279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t>Crossfeeding</a:t>
            </a:r>
            <a:r>
              <a:rPr lang="en-US" sz="5400" dirty="0"/>
              <a:t> – a beneficial interaction</a:t>
            </a:r>
          </a:p>
        </p:txBody>
      </p:sp>
      <p:pic>
        <p:nvPicPr>
          <p:cNvPr id="4" name="Picture 3">
            <a:extLst>
              <a:ext uri="{FF2B5EF4-FFF2-40B4-BE49-F238E27FC236}">
                <a16:creationId xmlns:a16="http://schemas.microsoft.com/office/drawing/2014/main" id="{57DBE057-E31C-5F40-B09E-05F22A5F053F}"/>
              </a:ext>
            </a:extLst>
          </p:cNvPr>
          <p:cNvPicPr>
            <a:picLocks noChangeAspect="1"/>
          </p:cNvPicPr>
          <p:nvPr/>
        </p:nvPicPr>
        <p:blipFill>
          <a:blip r:embed="rId2"/>
          <a:stretch>
            <a:fillRect/>
          </a:stretch>
        </p:blipFill>
        <p:spPr>
          <a:xfrm>
            <a:off x="591848" y="2426818"/>
            <a:ext cx="4935354" cy="3997637"/>
          </a:xfrm>
          <a:prstGeom prst="rect">
            <a:avLst/>
          </a:prstGeom>
        </p:spPr>
      </p:pic>
      <p:pic>
        <p:nvPicPr>
          <p:cNvPr id="6" name="Picture 5">
            <a:extLst>
              <a:ext uri="{FF2B5EF4-FFF2-40B4-BE49-F238E27FC236}">
                <a16:creationId xmlns:a16="http://schemas.microsoft.com/office/drawing/2014/main" id="{9C2A1F0C-0781-3841-9D9A-40A7848DB26A}"/>
              </a:ext>
            </a:extLst>
          </p:cNvPr>
          <p:cNvPicPr>
            <a:picLocks noChangeAspect="1"/>
          </p:cNvPicPr>
          <p:nvPr/>
        </p:nvPicPr>
        <p:blipFill>
          <a:blip r:embed="rId3"/>
          <a:stretch>
            <a:fillRect/>
          </a:stretch>
        </p:blipFill>
        <p:spPr>
          <a:xfrm>
            <a:off x="6445073" y="2945719"/>
            <a:ext cx="5455917" cy="2959834"/>
          </a:xfrm>
          <a:prstGeom prst="rect">
            <a:avLst/>
          </a:prstGeom>
        </p:spPr>
      </p:pic>
    </p:spTree>
    <p:extLst>
      <p:ext uri="{BB962C8B-B14F-4D97-AF65-F5344CB8AC3E}">
        <p14:creationId xmlns:p14="http://schemas.microsoft.com/office/powerpoint/2010/main" val="1990998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7F79CA-8542-A44C-965A-8225B6F53CC2}"/>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a:solidFill>
                  <a:srgbClr val="FFFFFF"/>
                </a:solidFill>
                <a:latin typeface="+mj-lt"/>
                <a:ea typeface="+mj-ea"/>
                <a:cs typeface="+mj-cs"/>
              </a:rPr>
              <a:t>How do we tell bacteria apart?</a:t>
            </a:r>
          </a:p>
        </p:txBody>
      </p:sp>
      <p:sp>
        <p:nvSpPr>
          <p:cNvPr id="3" name="Text Placeholder 2">
            <a:extLst>
              <a:ext uri="{FF2B5EF4-FFF2-40B4-BE49-F238E27FC236}">
                <a16:creationId xmlns:a16="http://schemas.microsoft.com/office/drawing/2014/main" id="{E971D5CD-ACC0-CE4C-8E1B-8592B45B104F}"/>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419961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08CF8-71C1-0D4A-80A1-1E77DB541CC3}"/>
              </a:ext>
            </a:extLst>
          </p:cNvPr>
          <p:cNvPicPr>
            <a:picLocks noChangeAspect="1"/>
          </p:cNvPicPr>
          <p:nvPr/>
        </p:nvPicPr>
        <p:blipFill>
          <a:blip r:embed="rId2"/>
          <a:stretch>
            <a:fillRect/>
          </a:stretch>
        </p:blipFill>
        <p:spPr>
          <a:xfrm>
            <a:off x="543697" y="336550"/>
            <a:ext cx="2853595" cy="3617233"/>
          </a:xfrm>
          <a:prstGeom prst="rect">
            <a:avLst/>
          </a:prstGeom>
        </p:spPr>
      </p:pic>
      <p:pic>
        <p:nvPicPr>
          <p:cNvPr id="5" name="Picture 4">
            <a:extLst>
              <a:ext uri="{FF2B5EF4-FFF2-40B4-BE49-F238E27FC236}">
                <a16:creationId xmlns:a16="http://schemas.microsoft.com/office/drawing/2014/main" id="{A7F8934F-6938-6F44-A6A4-120397E98A1B}"/>
              </a:ext>
            </a:extLst>
          </p:cNvPr>
          <p:cNvPicPr>
            <a:picLocks noChangeAspect="1"/>
          </p:cNvPicPr>
          <p:nvPr/>
        </p:nvPicPr>
        <p:blipFill>
          <a:blip r:embed="rId3"/>
          <a:stretch>
            <a:fillRect/>
          </a:stretch>
        </p:blipFill>
        <p:spPr>
          <a:xfrm>
            <a:off x="3904735" y="336550"/>
            <a:ext cx="7620000" cy="6184900"/>
          </a:xfrm>
          <a:prstGeom prst="rect">
            <a:avLst/>
          </a:prstGeom>
        </p:spPr>
      </p:pic>
      <p:sp>
        <p:nvSpPr>
          <p:cNvPr id="6" name="TextBox 5">
            <a:extLst>
              <a:ext uri="{FF2B5EF4-FFF2-40B4-BE49-F238E27FC236}">
                <a16:creationId xmlns:a16="http://schemas.microsoft.com/office/drawing/2014/main" id="{2380F210-FA58-5A46-B4D8-69AE9DD0E3B3}"/>
              </a:ext>
            </a:extLst>
          </p:cNvPr>
          <p:cNvSpPr txBox="1"/>
          <p:nvPr/>
        </p:nvSpPr>
        <p:spPr>
          <a:xfrm>
            <a:off x="543697" y="4490125"/>
            <a:ext cx="285359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First person to observe bacteria</a:t>
            </a:r>
          </a:p>
          <a:p>
            <a:pPr marL="285750" indent="-285750">
              <a:buFont typeface="Arial" panose="020B0604020202020204" pitchFamily="34" charset="0"/>
              <a:buChar char="•"/>
            </a:pPr>
            <a:r>
              <a:rPr lang="en-US" i="1" dirty="0" err="1"/>
              <a:t>Selenomona</a:t>
            </a:r>
            <a:r>
              <a:rPr lang="en-US" dirty="0" err="1"/>
              <a:t>s</a:t>
            </a:r>
            <a:r>
              <a:rPr lang="en-US" dirty="0"/>
              <a:t> scraped from human mouth</a:t>
            </a:r>
          </a:p>
          <a:p>
            <a:pPr marL="285750" indent="-285750">
              <a:buFont typeface="Arial" panose="020B0604020202020204" pitchFamily="34" charset="0"/>
              <a:buChar char="•"/>
            </a:pPr>
            <a:r>
              <a:rPr lang="en-US" dirty="0"/>
              <a:t>Reported to Royal Society in London in 1676, they didn’t believe him</a:t>
            </a:r>
          </a:p>
        </p:txBody>
      </p:sp>
    </p:spTree>
    <p:extLst>
      <p:ext uri="{BB962C8B-B14F-4D97-AF65-F5344CB8AC3E}">
        <p14:creationId xmlns:p14="http://schemas.microsoft.com/office/powerpoint/2010/main" val="147489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F5357-D389-C24E-A3A7-1902F13AC942}"/>
              </a:ext>
            </a:extLst>
          </p:cNvPr>
          <p:cNvPicPr>
            <a:picLocks noChangeAspect="1"/>
          </p:cNvPicPr>
          <p:nvPr/>
        </p:nvPicPr>
        <p:blipFill>
          <a:blip r:embed="rId2"/>
          <a:stretch>
            <a:fillRect/>
          </a:stretch>
        </p:blipFill>
        <p:spPr>
          <a:xfrm>
            <a:off x="1940011" y="308558"/>
            <a:ext cx="8316097" cy="6243979"/>
          </a:xfrm>
          <a:prstGeom prst="rect">
            <a:avLst/>
          </a:prstGeom>
        </p:spPr>
      </p:pic>
    </p:spTree>
    <p:extLst>
      <p:ext uri="{BB962C8B-B14F-4D97-AF65-F5344CB8AC3E}">
        <p14:creationId xmlns:p14="http://schemas.microsoft.com/office/powerpoint/2010/main" val="388359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29059-0647-2D47-949C-797D39523530}"/>
              </a:ext>
            </a:extLst>
          </p:cNvPr>
          <p:cNvPicPr>
            <a:picLocks noChangeAspect="1"/>
          </p:cNvPicPr>
          <p:nvPr/>
        </p:nvPicPr>
        <p:blipFill>
          <a:blip r:embed="rId2"/>
          <a:stretch>
            <a:fillRect/>
          </a:stretch>
        </p:blipFill>
        <p:spPr>
          <a:xfrm>
            <a:off x="1902239" y="0"/>
            <a:ext cx="8387522" cy="6858000"/>
          </a:xfrm>
          <a:prstGeom prst="rect">
            <a:avLst/>
          </a:prstGeom>
        </p:spPr>
      </p:pic>
    </p:spTree>
    <p:extLst>
      <p:ext uri="{BB962C8B-B14F-4D97-AF65-F5344CB8AC3E}">
        <p14:creationId xmlns:p14="http://schemas.microsoft.com/office/powerpoint/2010/main" val="819725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18CB4-226F-BD43-9063-8FBB7DC7820F}"/>
              </a:ext>
            </a:extLst>
          </p:cNvPr>
          <p:cNvPicPr>
            <a:picLocks noChangeAspect="1"/>
          </p:cNvPicPr>
          <p:nvPr/>
        </p:nvPicPr>
        <p:blipFill>
          <a:blip r:embed="rId2"/>
          <a:stretch>
            <a:fillRect/>
          </a:stretch>
        </p:blipFill>
        <p:spPr>
          <a:xfrm>
            <a:off x="1033849" y="1124656"/>
            <a:ext cx="10515600" cy="4608688"/>
          </a:xfrm>
          <a:prstGeom prst="rect">
            <a:avLst/>
          </a:prstGeom>
        </p:spPr>
      </p:pic>
      <p:sp>
        <p:nvSpPr>
          <p:cNvPr id="4" name="Title 3">
            <a:extLst>
              <a:ext uri="{FF2B5EF4-FFF2-40B4-BE49-F238E27FC236}">
                <a16:creationId xmlns:a16="http://schemas.microsoft.com/office/drawing/2014/main" id="{2977118B-DB02-D24C-B4BF-C651E12D423F}"/>
              </a:ext>
            </a:extLst>
          </p:cNvPr>
          <p:cNvSpPr>
            <a:spLocks noGrp="1"/>
          </p:cNvSpPr>
          <p:nvPr>
            <p:ph type="title"/>
          </p:nvPr>
        </p:nvSpPr>
        <p:spPr>
          <a:xfrm>
            <a:off x="838200" y="54005"/>
            <a:ext cx="10515600" cy="1325563"/>
          </a:xfrm>
        </p:spPr>
        <p:txBody>
          <a:bodyPr/>
          <a:lstStyle/>
          <a:p>
            <a:r>
              <a:rPr lang="en-US" dirty="0"/>
              <a:t>The Gram stain</a:t>
            </a:r>
          </a:p>
        </p:txBody>
      </p:sp>
      <p:sp>
        <p:nvSpPr>
          <p:cNvPr id="5" name="TextBox 4">
            <a:extLst>
              <a:ext uri="{FF2B5EF4-FFF2-40B4-BE49-F238E27FC236}">
                <a16:creationId xmlns:a16="http://schemas.microsoft.com/office/drawing/2014/main" id="{898CF2B8-ACB9-B143-876A-035FE55C52BD}"/>
              </a:ext>
            </a:extLst>
          </p:cNvPr>
          <p:cNvSpPr txBox="1"/>
          <p:nvPr/>
        </p:nvSpPr>
        <p:spPr>
          <a:xfrm>
            <a:off x="642551" y="5881819"/>
            <a:ext cx="9539417" cy="369332"/>
          </a:xfrm>
          <a:prstGeom prst="rect">
            <a:avLst/>
          </a:prstGeom>
          <a:noFill/>
        </p:spPr>
        <p:txBody>
          <a:bodyPr wrap="square" rtlCol="0">
            <a:spAutoFit/>
          </a:bodyPr>
          <a:lstStyle/>
          <a:p>
            <a:r>
              <a:rPr lang="en-US" dirty="0"/>
              <a:t>*Developed by Hans Christian Gram (Dutch bacteriologist) in 1882</a:t>
            </a:r>
          </a:p>
        </p:txBody>
      </p:sp>
    </p:spTree>
    <p:extLst>
      <p:ext uri="{BB962C8B-B14F-4D97-AF65-F5344CB8AC3E}">
        <p14:creationId xmlns:p14="http://schemas.microsoft.com/office/powerpoint/2010/main" val="1402867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B1FFC-11E5-B744-AF8A-31126C705C78}"/>
              </a:ext>
            </a:extLst>
          </p:cNvPr>
          <p:cNvPicPr>
            <a:picLocks noChangeAspect="1"/>
          </p:cNvPicPr>
          <p:nvPr/>
        </p:nvPicPr>
        <p:blipFill>
          <a:blip r:embed="rId2"/>
          <a:stretch>
            <a:fillRect/>
          </a:stretch>
        </p:blipFill>
        <p:spPr>
          <a:xfrm>
            <a:off x="1311581" y="1470454"/>
            <a:ext cx="8236253" cy="4756436"/>
          </a:xfrm>
          <a:prstGeom prst="rect">
            <a:avLst/>
          </a:prstGeom>
        </p:spPr>
      </p:pic>
      <p:sp>
        <p:nvSpPr>
          <p:cNvPr id="6" name="Title 5">
            <a:extLst>
              <a:ext uri="{FF2B5EF4-FFF2-40B4-BE49-F238E27FC236}">
                <a16:creationId xmlns:a16="http://schemas.microsoft.com/office/drawing/2014/main" id="{74B5ED0A-75B3-2B4E-9E85-BF4BACBC912F}"/>
              </a:ext>
            </a:extLst>
          </p:cNvPr>
          <p:cNvSpPr>
            <a:spLocks noGrp="1"/>
          </p:cNvSpPr>
          <p:nvPr>
            <p:ph type="title"/>
          </p:nvPr>
        </p:nvSpPr>
        <p:spPr>
          <a:xfrm>
            <a:off x="838200" y="144891"/>
            <a:ext cx="10515600" cy="1325563"/>
          </a:xfrm>
        </p:spPr>
        <p:txBody>
          <a:bodyPr/>
          <a:lstStyle/>
          <a:p>
            <a:r>
              <a:rPr lang="en-US" dirty="0"/>
              <a:t>Gram+ vs. Gram- bacteria</a:t>
            </a:r>
          </a:p>
        </p:txBody>
      </p:sp>
    </p:spTree>
    <p:extLst>
      <p:ext uri="{BB962C8B-B14F-4D97-AF65-F5344CB8AC3E}">
        <p14:creationId xmlns:p14="http://schemas.microsoft.com/office/powerpoint/2010/main" val="73457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5FFE1C-C6BE-374E-A6B5-74E483A7F508}"/>
              </a:ext>
            </a:extLst>
          </p:cNvPr>
          <p:cNvPicPr>
            <a:picLocks noChangeAspect="1"/>
          </p:cNvPicPr>
          <p:nvPr/>
        </p:nvPicPr>
        <p:blipFill rotWithShape="1">
          <a:blip r:embed="rId3"/>
          <a:srcRect t="10322" b="14678"/>
          <a:stretch/>
        </p:blipFill>
        <p:spPr>
          <a:xfrm>
            <a:off x="20" y="10"/>
            <a:ext cx="12191980" cy="6857990"/>
          </a:xfrm>
          <a:prstGeom prst="rect">
            <a:avLst/>
          </a:prstGeom>
        </p:spPr>
      </p:pic>
    </p:spTree>
    <p:extLst>
      <p:ext uri="{BB962C8B-B14F-4D97-AF65-F5344CB8AC3E}">
        <p14:creationId xmlns:p14="http://schemas.microsoft.com/office/powerpoint/2010/main" val="2818748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A2BAD-0F5F-874A-996E-04A8132D5E75}"/>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86849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A8EEF-0A2E-AC48-81A5-89D60465349A}"/>
              </a:ext>
            </a:extLst>
          </p:cNvPr>
          <p:cNvPicPr>
            <a:picLocks noChangeAspect="1"/>
          </p:cNvPicPr>
          <p:nvPr/>
        </p:nvPicPr>
        <p:blipFill>
          <a:blip r:embed="rId2"/>
          <a:stretch>
            <a:fillRect/>
          </a:stretch>
        </p:blipFill>
        <p:spPr>
          <a:xfrm>
            <a:off x="2253885" y="643466"/>
            <a:ext cx="7684230" cy="5571067"/>
          </a:xfrm>
          <a:prstGeom prst="rect">
            <a:avLst/>
          </a:prstGeom>
        </p:spPr>
      </p:pic>
    </p:spTree>
    <p:extLst>
      <p:ext uri="{BB962C8B-B14F-4D97-AF65-F5344CB8AC3E}">
        <p14:creationId xmlns:p14="http://schemas.microsoft.com/office/powerpoint/2010/main" val="2324341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FA1BA-50F5-9E40-82B8-C3A59EB997EE}"/>
              </a:ext>
            </a:extLst>
          </p:cNvPr>
          <p:cNvPicPr>
            <a:picLocks noChangeAspect="1"/>
          </p:cNvPicPr>
          <p:nvPr/>
        </p:nvPicPr>
        <p:blipFill>
          <a:blip r:embed="rId3"/>
          <a:stretch>
            <a:fillRect/>
          </a:stretch>
        </p:blipFill>
        <p:spPr>
          <a:xfrm>
            <a:off x="3008447" y="16480"/>
            <a:ext cx="6160267" cy="6841520"/>
          </a:xfrm>
          <a:prstGeom prst="rect">
            <a:avLst/>
          </a:prstGeom>
        </p:spPr>
      </p:pic>
    </p:spTree>
    <p:extLst>
      <p:ext uri="{BB962C8B-B14F-4D97-AF65-F5344CB8AC3E}">
        <p14:creationId xmlns:p14="http://schemas.microsoft.com/office/powerpoint/2010/main" val="1026752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B662B-2549-384F-BF29-D1B8EA9C41AB}"/>
              </a:ext>
            </a:extLst>
          </p:cNvPr>
          <p:cNvPicPr>
            <a:picLocks noChangeAspect="1"/>
          </p:cNvPicPr>
          <p:nvPr/>
        </p:nvPicPr>
        <p:blipFill>
          <a:blip r:embed="rId2"/>
          <a:stretch>
            <a:fillRect/>
          </a:stretch>
        </p:blipFill>
        <p:spPr>
          <a:xfrm>
            <a:off x="1521925" y="0"/>
            <a:ext cx="9148149" cy="6858000"/>
          </a:xfrm>
          <a:prstGeom prst="rect">
            <a:avLst/>
          </a:prstGeom>
        </p:spPr>
      </p:pic>
    </p:spTree>
    <p:extLst>
      <p:ext uri="{BB962C8B-B14F-4D97-AF65-F5344CB8AC3E}">
        <p14:creationId xmlns:p14="http://schemas.microsoft.com/office/powerpoint/2010/main" val="65726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3A36D-6064-1147-A8FD-02B0DF903F52}"/>
              </a:ext>
            </a:extLst>
          </p:cNvPr>
          <p:cNvPicPr>
            <a:picLocks noChangeAspect="1"/>
          </p:cNvPicPr>
          <p:nvPr/>
        </p:nvPicPr>
        <p:blipFill>
          <a:blip r:embed="rId2"/>
          <a:stretch>
            <a:fillRect/>
          </a:stretch>
        </p:blipFill>
        <p:spPr>
          <a:xfrm>
            <a:off x="145132" y="2567974"/>
            <a:ext cx="2698376" cy="1911350"/>
          </a:xfrm>
          <a:prstGeom prst="rect">
            <a:avLst/>
          </a:prstGeom>
        </p:spPr>
      </p:pic>
      <p:pic>
        <p:nvPicPr>
          <p:cNvPr id="5" name="Picture 4">
            <a:extLst>
              <a:ext uri="{FF2B5EF4-FFF2-40B4-BE49-F238E27FC236}">
                <a16:creationId xmlns:a16="http://schemas.microsoft.com/office/drawing/2014/main" id="{E0115D98-8224-9043-B092-D6D63E9EA2B4}"/>
              </a:ext>
            </a:extLst>
          </p:cNvPr>
          <p:cNvPicPr>
            <a:picLocks noChangeAspect="1"/>
          </p:cNvPicPr>
          <p:nvPr/>
        </p:nvPicPr>
        <p:blipFill>
          <a:blip r:embed="rId3"/>
          <a:stretch>
            <a:fillRect/>
          </a:stretch>
        </p:blipFill>
        <p:spPr>
          <a:xfrm>
            <a:off x="3043851" y="0"/>
            <a:ext cx="9148149" cy="6858000"/>
          </a:xfrm>
          <a:prstGeom prst="rect">
            <a:avLst/>
          </a:prstGeom>
        </p:spPr>
      </p:pic>
    </p:spTree>
    <p:extLst>
      <p:ext uri="{BB962C8B-B14F-4D97-AF65-F5344CB8AC3E}">
        <p14:creationId xmlns:p14="http://schemas.microsoft.com/office/powerpoint/2010/main" val="264803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71091A-F5DE-D94E-8C9F-3D578625062B}"/>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Aerobic bacterial respiration</a:t>
            </a:r>
          </a:p>
        </p:txBody>
      </p:sp>
      <p:pic>
        <p:nvPicPr>
          <p:cNvPr id="3" name="Picture 2">
            <a:extLst>
              <a:ext uri="{FF2B5EF4-FFF2-40B4-BE49-F238E27FC236}">
                <a16:creationId xmlns:a16="http://schemas.microsoft.com/office/drawing/2014/main" id="{BCBD54AC-DC0A-174C-915D-4F07AD4B3729}"/>
              </a:ext>
            </a:extLst>
          </p:cNvPr>
          <p:cNvPicPr>
            <a:picLocks noChangeAspect="1"/>
          </p:cNvPicPr>
          <p:nvPr/>
        </p:nvPicPr>
        <p:blipFill>
          <a:blip r:embed="rId2"/>
          <a:stretch>
            <a:fillRect/>
          </a:stretch>
        </p:blipFill>
        <p:spPr>
          <a:xfrm>
            <a:off x="2742742" y="1539303"/>
            <a:ext cx="6706515" cy="5029886"/>
          </a:xfrm>
          <a:prstGeom prst="rect">
            <a:avLst/>
          </a:prstGeom>
        </p:spPr>
      </p:pic>
    </p:spTree>
    <p:extLst>
      <p:ext uri="{BB962C8B-B14F-4D97-AF65-F5344CB8AC3E}">
        <p14:creationId xmlns:p14="http://schemas.microsoft.com/office/powerpoint/2010/main" val="2852382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B1EC41-F492-8D49-A969-87822BA866EA}"/>
              </a:ext>
            </a:extLst>
          </p:cNvPr>
          <p:cNvPicPr>
            <a:picLocks noChangeAspect="1"/>
          </p:cNvPicPr>
          <p:nvPr/>
        </p:nvPicPr>
        <p:blipFill>
          <a:blip r:embed="rId3"/>
          <a:stretch>
            <a:fillRect/>
          </a:stretch>
        </p:blipFill>
        <p:spPr>
          <a:xfrm>
            <a:off x="2212179" y="519178"/>
            <a:ext cx="7767641" cy="5819643"/>
          </a:xfrm>
          <a:prstGeom prst="rect">
            <a:avLst/>
          </a:prstGeom>
        </p:spPr>
      </p:pic>
    </p:spTree>
    <p:extLst>
      <p:ext uri="{BB962C8B-B14F-4D97-AF65-F5344CB8AC3E}">
        <p14:creationId xmlns:p14="http://schemas.microsoft.com/office/powerpoint/2010/main" val="159122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97A18-D00E-F948-A2BD-7FA0380CE69B}"/>
              </a:ext>
            </a:extLst>
          </p:cNvPr>
          <p:cNvPicPr>
            <a:picLocks noChangeAspect="1"/>
          </p:cNvPicPr>
          <p:nvPr/>
        </p:nvPicPr>
        <p:blipFill>
          <a:blip r:embed="rId2"/>
          <a:stretch>
            <a:fillRect/>
          </a:stretch>
        </p:blipFill>
        <p:spPr>
          <a:xfrm>
            <a:off x="298493" y="866085"/>
            <a:ext cx="4449506" cy="5125830"/>
          </a:xfrm>
          <a:prstGeom prst="rect">
            <a:avLst/>
          </a:prstGeom>
        </p:spPr>
      </p:pic>
      <p:pic>
        <p:nvPicPr>
          <p:cNvPr id="7" name="Picture 6">
            <a:extLst>
              <a:ext uri="{FF2B5EF4-FFF2-40B4-BE49-F238E27FC236}">
                <a16:creationId xmlns:a16="http://schemas.microsoft.com/office/drawing/2014/main" id="{33AF5B66-C146-0744-BEAE-9602C1489E99}"/>
              </a:ext>
            </a:extLst>
          </p:cNvPr>
          <p:cNvPicPr>
            <a:picLocks noChangeAspect="1"/>
          </p:cNvPicPr>
          <p:nvPr/>
        </p:nvPicPr>
        <p:blipFill>
          <a:blip r:embed="rId3"/>
          <a:stretch>
            <a:fillRect/>
          </a:stretch>
        </p:blipFill>
        <p:spPr>
          <a:xfrm>
            <a:off x="5076397" y="593126"/>
            <a:ext cx="7041461" cy="5634681"/>
          </a:xfrm>
          <a:prstGeom prst="rect">
            <a:avLst/>
          </a:prstGeom>
        </p:spPr>
      </p:pic>
    </p:spTree>
    <p:extLst>
      <p:ext uri="{BB962C8B-B14F-4D97-AF65-F5344CB8AC3E}">
        <p14:creationId xmlns:p14="http://schemas.microsoft.com/office/powerpoint/2010/main" val="3255713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6D76-407F-A04D-8C27-6C329320C71B}"/>
              </a:ext>
            </a:extLst>
          </p:cNvPr>
          <p:cNvPicPr>
            <a:picLocks noChangeAspect="1"/>
          </p:cNvPicPr>
          <p:nvPr/>
        </p:nvPicPr>
        <p:blipFill>
          <a:blip r:embed="rId3"/>
          <a:stretch>
            <a:fillRect/>
          </a:stretch>
        </p:blipFill>
        <p:spPr>
          <a:xfrm>
            <a:off x="1521925" y="0"/>
            <a:ext cx="9148149" cy="6858000"/>
          </a:xfrm>
          <a:prstGeom prst="rect">
            <a:avLst/>
          </a:prstGeom>
        </p:spPr>
      </p:pic>
    </p:spTree>
    <p:extLst>
      <p:ext uri="{BB962C8B-B14F-4D97-AF65-F5344CB8AC3E}">
        <p14:creationId xmlns:p14="http://schemas.microsoft.com/office/powerpoint/2010/main" val="3394286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A110-FB99-D549-9479-091023417B57}"/>
              </a:ext>
            </a:extLst>
          </p:cNvPr>
          <p:cNvSpPr>
            <a:spLocks noGrp="1"/>
          </p:cNvSpPr>
          <p:nvPr>
            <p:ph type="title"/>
          </p:nvPr>
        </p:nvSpPr>
        <p:spPr/>
        <p:txBody>
          <a:bodyPr/>
          <a:lstStyle/>
          <a:p>
            <a:r>
              <a:rPr lang="en-US" dirty="0"/>
              <a:t>Fermentation</a:t>
            </a:r>
          </a:p>
        </p:txBody>
      </p:sp>
      <p:pic>
        <p:nvPicPr>
          <p:cNvPr id="4" name="Picture 3">
            <a:extLst>
              <a:ext uri="{FF2B5EF4-FFF2-40B4-BE49-F238E27FC236}">
                <a16:creationId xmlns:a16="http://schemas.microsoft.com/office/drawing/2014/main" id="{5281358F-DBE1-4A46-8899-CFFFEA5A2388}"/>
              </a:ext>
            </a:extLst>
          </p:cNvPr>
          <p:cNvPicPr>
            <a:picLocks noChangeAspect="1"/>
          </p:cNvPicPr>
          <p:nvPr/>
        </p:nvPicPr>
        <p:blipFill>
          <a:blip r:embed="rId3"/>
          <a:stretch>
            <a:fillRect/>
          </a:stretch>
        </p:blipFill>
        <p:spPr>
          <a:xfrm>
            <a:off x="0" y="1480237"/>
            <a:ext cx="6350000" cy="4762500"/>
          </a:xfrm>
          <a:prstGeom prst="rect">
            <a:avLst/>
          </a:prstGeom>
        </p:spPr>
      </p:pic>
      <p:pic>
        <p:nvPicPr>
          <p:cNvPr id="6" name="Picture 5">
            <a:extLst>
              <a:ext uri="{FF2B5EF4-FFF2-40B4-BE49-F238E27FC236}">
                <a16:creationId xmlns:a16="http://schemas.microsoft.com/office/drawing/2014/main" id="{97451FE6-36FF-D74D-9B51-1205B0AB81AC}"/>
              </a:ext>
            </a:extLst>
          </p:cNvPr>
          <p:cNvPicPr>
            <a:picLocks noChangeAspect="1"/>
          </p:cNvPicPr>
          <p:nvPr/>
        </p:nvPicPr>
        <p:blipFill>
          <a:blip r:embed="rId4"/>
          <a:stretch>
            <a:fillRect/>
          </a:stretch>
        </p:blipFill>
        <p:spPr>
          <a:xfrm>
            <a:off x="6484867" y="1841157"/>
            <a:ext cx="5598497" cy="4195655"/>
          </a:xfrm>
          <a:prstGeom prst="rect">
            <a:avLst/>
          </a:prstGeom>
        </p:spPr>
      </p:pic>
    </p:spTree>
    <p:extLst>
      <p:ext uri="{BB962C8B-B14F-4D97-AF65-F5344CB8AC3E}">
        <p14:creationId xmlns:p14="http://schemas.microsoft.com/office/powerpoint/2010/main" val="1844132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87ADE-F559-B44A-BFDD-439AB1F00B1A}"/>
              </a:ext>
            </a:extLst>
          </p:cNvPr>
          <p:cNvPicPr>
            <a:picLocks noChangeAspect="1"/>
          </p:cNvPicPr>
          <p:nvPr/>
        </p:nvPicPr>
        <p:blipFill>
          <a:blip r:embed="rId2"/>
          <a:stretch>
            <a:fillRect/>
          </a:stretch>
        </p:blipFill>
        <p:spPr>
          <a:xfrm>
            <a:off x="1077021" y="643466"/>
            <a:ext cx="10037958" cy="5571067"/>
          </a:xfrm>
          <a:prstGeom prst="rect">
            <a:avLst/>
          </a:prstGeom>
        </p:spPr>
      </p:pic>
    </p:spTree>
    <p:extLst>
      <p:ext uri="{BB962C8B-B14F-4D97-AF65-F5344CB8AC3E}">
        <p14:creationId xmlns:p14="http://schemas.microsoft.com/office/powerpoint/2010/main" val="1790263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38114-E626-694B-A7C8-D878BCEC0A4E}"/>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Selective culture media</a:t>
            </a:r>
          </a:p>
        </p:txBody>
      </p:sp>
      <p:pic>
        <p:nvPicPr>
          <p:cNvPr id="4" name="Picture 3">
            <a:extLst>
              <a:ext uri="{FF2B5EF4-FFF2-40B4-BE49-F238E27FC236}">
                <a16:creationId xmlns:a16="http://schemas.microsoft.com/office/drawing/2014/main" id="{06A81698-F3E7-A842-9C7E-ED9FD28D3158}"/>
              </a:ext>
            </a:extLst>
          </p:cNvPr>
          <p:cNvPicPr>
            <a:picLocks noChangeAspect="1"/>
          </p:cNvPicPr>
          <p:nvPr/>
        </p:nvPicPr>
        <p:blipFill>
          <a:blip r:embed="rId2"/>
          <a:stretch>
            <a:fillRect/>
          </a:stretch>
        </p:blipFill>
        <p:spPr>
          <a:xfrm>
            <a:off x="2480185" y="1601086"/>
            <a:ext cx="7231629" cy="4953666"/>
          </a:xfrm>
          <a:prstGeom prst="rect">
            <a:avLst/>
          </a:prstGeom>
        </p:spPr>
      </p:pic>
    </p:spTree>
    <p:extLst>
      <p:ext uri="{BB962C8B-B14F-4D97-AF65-F5344CB8AC3E}">
        <p14:creationId xmlns:p14="http://schemas.microsoft.com/office/powerpoint/2010/main" val="353809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597B1-6AF0-784A-8238-1AF31A4D0968}"/>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Differential media</a:t>
            </a:r>
          </a:p>
        </p:txBody>
      </p:sp>
      <p:pic>
        <p:nvPicPr>
          <p:cNvPr id="4" name="Picture 3">
            <a:extLst>
              <a:ext uri="{FF2B5EF4-FFF2-40B4-BE49-F238E27FC236}">
                <a16:creationId xmlns:a16="http://schemas.microsoft.com/office/drawing/2014/main" id="{41779FF2-F5C5-4645-8C20-7FC8E97DF147}"/>
              </a:ext>
            </a:extLst>
          </p:cNvPr>
          <p:cNvPicPr>
            <a:picLocks noChangeAspect="1"/>
          </p:cNvPicPr>
          <p:nvPr/>
        </p:nvPicPr>
        <p:blipFill>
          <a:blip r:embed="rId2"/>
          <a:stretch>
            <a:fillRect/>
          </a:stretch>
        </p:blipFill>
        <p:spPr>
          <a:xfrm>
            <a:off x="2583485" y="1675227"/>
            <a:ext cx="7025030" cy="4394199"/>
          </a:xfrm>
          <a:prstGeom prst="rect">
            <a:avLst/>
          </a:prstGeom>
        </p:spPr>
      </p:pic>
    </p:spTree>
    <p:extLst>
      <p:ext uri="{BB962C8B-B14F-4D97-AF65-F5344CB8AC3E}">
        <p14:creationId xmlns:p14="http://schemas.microsoft.com/office/powerpoint/2010/main" val="1395945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63F8A-CBFD-B64D-9FDA-6E577B03F0DF}"/>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Differential and selective media</a:t>
            </a:r>
          </a:p>
        </p:txBody>
      </p:sp>
      <p:pic>
        <p:nvPicPr>
          <p:cNvPr id="4" name="Picture 3">
            <a:extLst>
              <a:ext uri="{FF2B5EF4-FFF2-40B4-BE49-F238E27FC236}">
                <a16:creationId xmlns:a16="http://schemas.microsoft.com/office/drawing/2014/main" id="{C2D080FF-2FBE-A245-ABA0-C51220786E7A}"/>
              </a:ext>
            </a:extLst>
          </p:cNvPr>
          <p:cNvPicPr>
            <a:picLocks noChangeAspect="1"/>
          </p:cNvPicPr>
          <p:nvPr/>
        </p:nvPicPr>
        <p:blipFill>
          <a:blip r:embed="rId2"/>
          <a:stretch>
            <a:fillRect/>
          </a:stretch>
        </p:blipFill>
        <p:spPr>
          <a:xfrm>
            <a:off x="2137262" y="1675227"/>
            <a:ext cx="7917475" cy="4394199"/>
          </a:xfrm>
          <a:prstGeom prst="rect">
            <a:avLst/>
          </a:prstGeom>
        </p:spPr>
      </p:pic>
    </p:spTree>
    <p:extLst>
      <p:ext uri="{BB962C8B-B14F-4D97-AF65-F5344CB8AC3E}">
        <p14:creationId xmlns:p14="http://schemas.microsoft.com/office/powerpoint/2010/main" val="971013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CA40176-1409-AD4A-B22A-53A4596FB4C6}"/>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Clinical microbiology</a:t>
            </a:r>
          </a:p>
        </p:txBody>
      </p:sp>
      <p:pic>
        <p:nvPicPr>
          <p:cNvPr id="3" name="Picture 2">
            <a:extLst>
              <a:ext uri="{FF2B5EF4-FFF2-40B4-BE49-F238E27FC236}">
                <a16:creationId xmlns:a16="http://schemas.microsoft.com/office/drawing/2014/main" id="{23310F9E-D1D3-2A4F-82B5-33C0C358C202}"/>
              </a:ext>
            </a:extLst>
          </p:cNvPr>
          <p:cNvPicPr>
            <a:picLocks noChangeAspect="1"/>
          </p:cNvPicPr>
          <p:nvPr/>
        </p:nvPicPr>
        <p:blipFill>
          <a:blip r:embed="rId2"/>
          <a:stretch>
            <a:fillRect/>
          </a:stretch>
        </p:blipFill>
        <p:spPr>
          <a:xfrm>
            <a:off x="2785991" y="1588730"/>
            <a:ext cx="6620017" cy="4965013"/>
          </a:xfrm>
          <a:prstGeom prst="rect">
            <a:avLst/>
          </a:prstGeom>
        </p:spPr>
      </p:pic>
    </p:spTree>
    <p:extLst>
      <p:ext uri="{BB962C8B-B14F-4D97-AF65-F5344CB8AC3E}">
        <p14:creationId xmlns:p14="http://schemas.microsoft.com/office/powerpoint/2010/main" val="206455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BE792C-26A7-614B-BFFA-3ECB123FE4E0}"/>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a:solidFill>
                  <a:srgbClr val="FFFFFF"/>
                </a:solidFill>
                <a:latin typeface="+mj-lt"/>
                <a:ea typeface="+mj-ea"/>
                <a:cs typeface="+mj-cs"/>
              </a:rPr>
              <a:t>Taxonomy and phylogeny</a:t>
            </a:r>
          </a:p>
        </p:txBody>
      </p:sp>
      <p:sp>
        <p:nvSpPr>
          <p:cNvPr id="3" name="Text Placeholder 2">
            <a:extLst>
              <a:ext uri="{FF2B5EF4-FFF2-40B4-BE49-F238E27FC236}">
                <a16:creationId xmlns:a16="http://schemas.microsoft.com/office/drawing/2014/main" id="{46DA1146-4A4A-434D-AAEC-348001B6C521}"/>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4240817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6A71-8E39-BC49-B6C5-1872BE905D11}"/>
              </a:ext>
            </a:extLst>
          </p:cNvPr>
          <p:cNvSpPr>
            <a:spLocks noGrp="1"/>
          </p:cNvSpPr>
          <p:nvPr>
            <p:ph type="title"/>
          </p:nvPr>
        </p:nvSpPr>
        <p:spPr/>
        <p:txBody>
          <a:bodyPr/>
          <a:lstStyle/>
          <a:p>
            <a:r>
              <a:rPr lang="en-US" dirty="0"/>
              <a:t>Taxonomy</a:t>
            </a:r>
          </a:p>
        </p:txBody>
      </p:sp>
      <p:sp>
        <p:nvSpPr>
          <p:cNvPr id="3" name="Content Placeholder 2">
            <a:extLst>
              <a:ext uri="{FF2B5EF4-FFF2-40B4-BE49-F238E27FC236}">
                <a16:creationId xmlns:a16="http://schemas.microsoft.com/office/drawing/2014/main" id="{F1D1E4F1-1965-6646-B690-ECC5345ADC7E}"/>
              </a:ext>
            </a:extLst>
          </p:cNvPr>
          <p:cNvSpPr>
            <a:spLocks noGrp="1"/>
          </p:cNvSpPr>
          <p:nvPr>
            <p:ph idx="1"/>
          </p:nvPr>
        </p:nvSpPr>
        <p:spPr>
          <a:xfrm>
            <a:off x="838200" y="1504349"/>
            <a:ext cx="10515600" cy="4351338"/>
          </a:xfrm>
        </p:spPr>
        <p:txBody>
          <a:bodyPr/>
          <a:lstStyle/>
          <a:p>
            <a:r>
              <a:rPr lang="en-US" dirty="0"/>
              <a:t>Systematic classification of organisms</a:t>
            </a:r>
          </a:p>
          <a:p>
            <a:r>
              <a:rPr lang="en-US" dirty="0"/>
              <a:t>Defining and naming organisms based on shared characteristics</a:t>
            </a:r>
          </a:p>
          <a:p>
            <a:endParaRPr lang="en-US" dirty="0"/>
          </a:p>
          <a:p>
            <a:endParaRPr lang="en-US" dirty="0"/>
          </a:p>
        </p:txBody>
      </p:sp>
      <p:pic>
        <p:nvPicPr>
          <p:cNvPr id="5" name="Picture 4">
            <a:extLst>
              <a:ext uri="{FF2B5EF4-FFF2-40B4-BE49-F238E27FC236}">
                <a16:creationId xmlns:a16="http://schemas.microsoft.com/office/drawing/2014/main" id="{5B571B8C-69D2-EF40-AA49-1074A4A113D1}"/>
              </a:ext>
            </a:extLst>
          </p:cNvPr>
          <p:cNvPicPr>
            <a:picLocks noChangeAspect="1"/>
          </p:cNvPicPr>
          <p:nvPr/>
        </p:nvPicPr>
        <p:blipFill rotWithShape="1">
          <a:blip r:embed="rId2"/>
          <a:srcRect r="186"/>
          <a:stretch/>
        </p:blipFill>
        <p:spPr>
          <a:xfrm>
            <a:off x="838200" y="2902079"/>
            <a:ext cx="8968328" cy="3183238"/>
          </a:xfrm>
          <a:prstGeom prst="rect">
            <a:avLst/>
          </a:prstGeom>
        </p:spPr>
      </p:pic>
    </p:spTree>
    <p:extLst>
      <p:ext uri="{BB962C8B-B14F-4D97-AF65-F5344CB8AC3E}">
        <p14:creationId xmlns:p14="http://schemas.microsoft.com/office/powerpoint/2010/main" val="4237464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038B-A004-C642-8A9F-15AB0D545539}"/>
              </a:ext>
            </a:extLst>
          </p:cNvPr>
          <p:cNvSpPr>
            <a:spLocks noGrp="1"/>
          </p:cNvSpPr>
          <p:nvPr>
            <p:ph type="title"/>
          </p:nvPr>
        </p:nvSpPr>
        <p:spPr/>
        <p:txBody>
          <a:bodyPr/>
          <a:lstStyle/>
          <a:p>
            <a:r>
              <a:rPr lang="en-US" dirty="0"/>
              <a:t>Phylogeny</a:t>
            </a:r>
          </a:p>
        </p:txBody>
      </p:sp>
      <p:sp>
        <p:nvSpPr>
          <p:cNvPr id="3" name="Content Placeholder 2">
            <a:extLst>
              <a:ext uri="{FF2B5EF4-FFF2-40B4-BE49-F238E27FC236}">
                <a16:creationId xmlns:a16="http://schemas.microsoft.com/office/drawing/2014/main" id="{5F318AD6-6BE6-0446-AE70-61A756BDC56C}"/>
              </a:ext>
            </a:extLst>
          </p:cNvPr>
          <p:cNvSpPr>
            <a:spLocks noGrp="1"/>
          </p:cNvSpPr>
          <p:nvPr>
            <p:ph idx="1"/>
          </p:nvPr>
        </p:nvSpPr>
        <p:spPr>
          <a:xfrm>
            <a:off x="838200" y="1825625"/>
            <a:ext cx="7020697" cy="4351338"/>
          </a:xfrm>
        </p:spPr>
        <p:txBody>
          <a:bodyPr/>
          <a:lstStyle/>
          <a:p>
            <a:r>
              <a:rPr lang="en-US" dirty="0"/>
              <a:t>Study of evolutionary relationships among organisms</a:t>
            </a:r>
          </a:p>
          <a:p>
            <a:r>
              <a:rPr lang="en-US" dirty="0"/>
              <a:t>Pre-molecular era was based on morphology (e.g., beak characteristics of finches)</a:t>
            </a:r>
          </a:p>
          <a:p>
            <a:r>
              <a:rPr lang="en-US" dirty="0"/>
              <a:t>Modern phylogeny is based on DNA or protein sequences</a:t>
            </a:r>
          </a:p>
        </p:txBody>
      </p:sp>
      <p:pic>
        <p:nvPicPr>
          <p:cNvPr id="4" name="Picture 3">
            <a:extLst>
              <a:ext uri="{FF2B5EF4-FFF2-40B4-BE49-F238E27FC236}">
                <a16:creationId xmlns:a16="http://schemas.microsoft.com/office/drawing/2014/main" id="{BB9F6EF0-50C5-3E46-A597-3C8F7E04B3C8}"/>
              </a:ext>
            </a:extLst>
          </p:cNvPr>
          <p:cNvPicPr>
            <a:picLocks noChangeAspect="1"/>
          </p:cNvPicPr>
          <p:nvPr/>
        </p:nvPicPr>
        <p:blipFill>
          <a:blip r:embed="rId2"/>
          <a:stretch>
            <a:fillRect/>
          </a:stretch>
        </p:blipFill>
        <p:spPr>
          <a:xfrm>
            <a:off x="8081319" y="1161257"/>
            <a:ext cx="4110681" cy="3101824"/>
          </a:xfrm>
          <a:prstGeom prst="rect">
            <a:avLst/>
          </a:prstGeom>
        </p:spPr>
      </p:pic>
    </p:spTree>
    <p:extLst>
      <p:ext uri="{BB962C8B-B14F-4D97-AF65-F5344CB8AC3E}">
        <p14:creationId xmlns:p14="http://schemas.microsoft.com/office/powerpoint/2010/main" val="333077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5748-08B9-B447-AAFC-9057481C490C}"/>
              </a:ext>
            </a:extLst>
          </p:cNvPr>
          <p:cNvSpPr>
            <a:spLocks noGrp="1"/>
          </p:cNvSpPr>
          <p:nvPr>
            <p:ph type="title"/>
          </p:nvPr>
        </p:nvSpPr>
        <p:spPr/>
        <p:txBody>
          <a:bodyPr/>
          <a:lstStyle/>
          <a:p>
            <a:r>
              <a:rPr lang="en-US" dirty="0"/>
              <a:t>Role of the human microbiome in health</a:t>
            </a:r>
          </a:p>
        </p:txBody>
      </p:sp>
      <p:sp>
        <p:nvSpPr>
          <p:cNvPr id="3" name="Content Placeholder 2">
            <a:extLst>
              <a:ext uri="{FF2B5EF4-FFF2-40B4-BE49-F238E27FC236}">
                <a16:creationId xmlns:a16="http://schemas.microsoft.com/office/drawing/2014/main" id="{60403A0A-9823-6440-8BDA-4CDD7B83F114}"/>
              </a:ext>
            </a:extLst>
          </p:cNvPr>
          <p:cNvSpPr>
            <a:spLocks noGrp="1"/>
          </p:cNvSpPr>
          <p:nvPr>
            <p:ph idx="1"/>
          </p:nvPr>
        </p:nvSpPr>
        <p:spPr/>
        <p:txBody>
          <a:bodyPr/>
          <a:lstStyle/>
          <a:p>
            <a:r>
              <a:rPr lang="en-US" dirty="0"/>
              <a:t>Provides essential nutritional compounds, e.g.,</a:t>
            </a:r>
          </a:p>
          <a:p>
            <a:pPr lvl="1"/>
            <a:r>
              <a:rPr lang="en-US" dirty="0"/>
              <a:t>breaks down fibers we can’t, resulting in short chain fatty acids that are an important energy source for cells in our guts (~10% in humans; much more in other animals)</a:t>
            </a:r>
          </a:p>
          <a:p>
            <a:pPr lvl="1"/>
            <a:r>
              <a:rPr lang="en-US" dirty="0"/>
              <a:t>synthesizes vitamin K need for clotting</a:t>
            </a:r>
          </a:p>
          <a:p>
            <a:r>
              <a:rPr lang="en-US" dirty="0"/>
              <a:t>Provides important signals to us, e.g.,</a:t>
            </a:r>
          </a:p>
          <a:p>
            <a:pPr lvl="1"/>
            <a:r>
              <a:rPr lang="en-US" dirty="0"/>
              <a:t>gastrointestinal motility</a:t>
            </a:r>
          </a:p>
          <a:p>
            <a:pPr lvl="1"/>
            <a:r>
              <a:rPr lang="en-US" dirty="0"/>
              <a:t>neurotransmitters to our brains?</a:t>
            </a:r>
          </a:p>
          <a:p>
            <a:r>
              <a:rPr lang="en-US" dirty="0"/>
              <a:t>Protects against infections</a:t>
            </a:r>
          </a:p>
          <a:p>
            <a:r>
              <a:rPr lang="en-US" dirty="0"/>
              <a:t>“Educates” and shapes the immune system</a:t>
            </a:r>
          </a:p>
        </p:txBody>
      </p:sp>
    </p:spTree>
    <p:extLst>
      <p:ext uri="{BB962C8B-B14F-4D97-AF65-F5344CB8AC3E}">
        <p14:creationId xmlns:p14="http://schemas.microsoft.com/office/powerpoint/2010/main" val="2508042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9BC0C-9F3B-E44B-A877-62ED7A812C6D}"/>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Phylogenetic trees</a:t>
            </a:r>
          </a:p>
        </p:txBody>
      </p:sp>
      <p:pic>
        <p:nvPicPr>
          <p:cNvPr id="49" name="pasted-image.pdf"/>
          <p:cNvPicPr/>
          <p:nvPr/>
        </p:nvPicPr>
        <p:blipFill>
          <a:blip r:embed="rId2">
            <a:extLst/>
          </a:blip>
          <a:stretch>
            <a:fillRect/>
          </a:stretch>
        </p:blipFill>
        <p:spPr>
          <a:xfrm>
            <a:off x="3166534" y="1675227"/>
            <a:ext cx="5858932" cy="4394199"/>
          </a:xfrm>
          <a:prstGeom prst="rect">
            <a:avLst/>
          </a:prstGeom>
        </p:spPr>
      </p:pic>
    </p:spTree>
    <p:extLst>
      <p:ext uri="{BB962C8B-B14F-4D97-AF65-F5344CB8AC3E}">
        <p14:creationId xmlns:p14="http://schemas.microsoft.com/office/powerpoint/2010/main" val="120952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pPr lvl="0">
              <a:defRPr sz="1800"/>
            </a:pPr>
            <a:r>
              <a:rPr sz="5625"/>
              <a:t>Tree nomenclature</a:t>
            </a:r>
          </a:p>
        </p:txBody>
      </p:sp>
      <p:sp>
        <p:nvSpPr>
          <p:cNvPr id="52" name="Shape 52"/>
          <p:cNvSpPr>
            <a:spLocks noGrp="1"/>
          </p:cNvSpPr>
          <p:nvPr>
            <p:ph type="body" idx="1"/>
          </p:nvPr>
        </p:nvSpPr>
        <p:spPr>
          <a:prstGeom prst="rect">
            <a:avLst/>
          </a:prstGeom>
        </p:spPr>
        <p:txBody>
          <a:bodyPr/>
          <a:lstStyle/>
          <a:p>
            <a:pPr lvl="0">
              <a:defRPr sz="1800"/>
            </a:pPr>
            <a:r>
              <a:rPr sz="2531"/>
              <a:t>Topology</a:t>
            </a:r>
          </a:p>
          <a:p>
            <a:pPr lvl="1">
              <a:defRPr sz="1800"/>
            </a:pPr>
            <a:r>
              <a:rPr sz="2531"/>
              <a:t>“Connectivity of trees”</a:t>
            </a:r>
          </a:p>
          <a:p>
            <a:pPr lvl="0">
              <a:defRPr sz="1800"/>
            </a:pPr>
            <a:r>
              <a:rPr sz="2531"/>
              <a:t>Branch lengths</a:t>
            </a:r>
          </a:p>
        </p:txBody>
      </p:sp>
    </p:spTree>
    <p:extLst>
      <p:ext uri="{BB962C8B-B14F-4D97-AF65-F5344CB8AC3E}">
        <p14:creationId xmlns:p14="http://schemas.microsoft.com/office/powerpoint/2010/main" val="231699441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5"/>
          <p:cNvGrpSpPr/>
          <p:nvPr/>
        </p:nvGrpSpPr>
        <p:grpSpPr>
          <a:xfrm>
            <a:off x="2825750" y="2743200"/>
            <a:ext cx="2792214" cy="2856256"/>
            <a:chOff x="0" y="0"/>
            <a:chExt cx="3971148" cy="4062230"/>
          </a:xfrm>
        </p:grpSpPr>
        <p:sp>
          <p:nvSpPr>
            <p:cNvPr id="54" name="Shape 54"/>
            <p:cNvSpPr/>
            <p:nvPr/>
          </p:nvSpPr>
          <p:spPr>
            <a:xfrm>
              <a:off x="0" y="1733973"/>
              <a:ext cx="1192107" cy="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55" name="Shape 55"/>
            <p:cNvSpPr/>
            <p:nvPr/>
          </p:nvSpPr>
          <p:spPr>
            <a:xfrm>
              <a:off x="1192106" y="1733973"/>
              <a:ext cx="2492588" cy="14088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56" name="Shape 56"/>
            <p:cNvSpPr/>
            <p:nvPr/>
          </p:nvSpPr>
          <p:spPr>
            <a:xfrm flipH="1">
              <a:off x="1192106" y="325119"/>
              <a:ext cx="2492588" cy="1408855"/>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57" name="Shape 57"/>
            <p:cNvSpPr/>
            <p:nvPr/>
          </p:nvSpPr>
          <p:spPr>
            <a:xfrm>
              <a:off x="3034453" y="695395"/>
              <a:ext cx="650241" cy="43349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58" name="Shape 58"/>
            <p:cNvSpPr/>
            <p:nvPr/>
          </p:nvSpPr>
          <p:spPr>
            <a:xfrm>
              <a:off x="1950719" y="1300480"/>
              <a:ext cx="975362" cy="541867"/>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59" name="Shape 59"/>
            <p:cNvSpPr/>
            <p:nvPr/>
          </p:nvSpPr>
          <p:spPr>
            <a:xfrm flipV="1">
              <a:off x="2926079" y="1733973"/>
              <a:ext cx="758615" cy="10837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60" name="Shape 60"/>
            <p:cNvSpPr/>
            <p:nvPr/>
          </p:nvSpPr>
          <p:spPr>
            <a:xfrm>
              <a:off x="2926080" y="1842346"/>
              <a:ext cx="758614" cy="6502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61" name="Shape 61"/>
            <p:cNvSpPr/>
            <p:nvPr/>
          </p:nvSpPr>
          <p:spPr>
            <a:xfrm>
              <a:off x="3673404" y="31607"/>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62" name="Shape 62"/>
            <p:cNvSpPr/>
            <p:nvPr/>
          </p:nvSpPr>
          <p:spPr>
            <a:xfrm>
              <a:off x="3673404" y="975360"/>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63" name="Shape 63"/>
            <p:cNvSpPr/>
            <p:nvPr/>
          </p:nvSpPr>
          <p:spPr>
            <a:xfrm>
              <a:off x="3673404" y="1440462"/>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64" name="Shape 64"/>
            <p:cNvSpPr/>
            <p:nvPr/>
          </p:nvSpPr>
          <p:spPr>
            <a:xfrm>
              <a:off x="3673404" y="2275839"/>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65" name="Shape 65"/>
            <p:cNvSpPr/>
            <p:nvPr/>
          </p:nvSpPr>
          <p:spPr>
            <a:xfrm>
              <a:off x="3673404" y="2926081"/>
              <a:ext cx="27266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66" name="Shape 66"/>
            <p:cNvSpPr/>
            <p:nvPr/>
          </p:nvSpPr>
          <p:spPr>
            <a:xfrm>
              <a:off x="2709333" y="325120"/>
              <a:ext cx="258985"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67" name="Shape 67"/>
            <p:cNvSpPr/>
            <p:nvPr/>
          </p:nvSpPr>
          <p:spPr>
            <a:xfrm>
              <a:off x="1625600" y="975360"/>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68" name="Shape 68"/>
            <p:cNvSpPr/>
            <p:nvPr/>
          </p:nvSpPr>
          <p:spPr>
            <a:xfrm>
              <a:off x="2817706" y="1408853"/>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69" name="Shape 69"/>
            <p:cNvSpPr/>
            <p:nvPr/>
          </p:nvSpPr>
          <p:spPr>
            <a:xfrm>
              <a:off x="975360" y="1300480"/>
              <a:ext cx="208829"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70" name="Shape 70"/>
            <p:cNvSpPr/>
            <p:nvPr/>
          </p:nvSpPr>
          <p:spPr>
            <a:xfrm flipH="1">
              <a:off x="1192106" y="3684693"/>
              <a:ext cx="249258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1" name="Shape 71"/>
            <p:cNvSpPr/>
            <p:nvPr/>
          </p:nvSpPr>
          <p:spPr>
            <a:xfrm>
              <a:off x="119210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2" name="Shape 72"/>
            <p:cNvSpPr/>
            <p:nvPr/>
          </p:nvSpPr>
          <p:spPr>
            <a:xfrm>
              <a:off x="1688817"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3" name="Shape 73"/>
            <p:cNvSpPr/>
            <p:nvPr/>
          </p:nvSpPr>
          <p:spPr>
            <a:xfrm>
              <a:off x="218778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4" name="Shape 74"/>
            <p:cNvSpPr/>
            <p:nvPr/>
          </p:nvSpPr>
          <p:spPr>
            <a:xfrm>
              <a:off x="2686755"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5" name="Shape 75"/>
            <p:cNvSpPr/>
            <p:nvPr/>
          </p:nvSpPr>
          <p:spPr>
            <a:xfrm>
              <a:off x="3185724"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6" name="Shape 76"/>
            <p:cNvSpPr/>
            <p:nvPr/>
          </p:nvSpPr>
          <p:spPr>
            <a:xfrm>
              <a:off x="3684693"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77" name="Shape 77"/>
            <p:cNvSpPr/>
            <p:nvPr/>
          </p:nvSpPr>
          <p:spPr>
            <a:xfrm>
              <a:off x="1950720" y="3684694"/>
              <a:ext cx="496087"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78" name="Shape 78"/>
            <p:cNvSpPr/>
            <p:nvPr/>
          </p:nvSpPr>
          <p:spPr>
            <a:xfrm>
              <a:off x="2122311" y="2427111"/>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79" name="Shape 79"/>
            <p:cNvSpPr/>
            <p:nvPr/>
          </p:nvSpPr>
          <p:spPr>
            <a:xfrm>
              <a:off x="1300480" y="108373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80" name="Shape 80"/>
            <p:cNvSpPr/>
            <p:nvPr/>
          </p:nvSpPr>
          <p:spPr>
            <a:xfrm>
              <a:off x="2275840"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81" name="Shape 81"/>
            <p:cNvSpPr/>
            <p:nvPr/>
          </p:nvSpPr>
          <p:spPr>
            <a:xfrm>
              <a:off x="3314417"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82" name="Shape 82"/>
            <p:cNvSpPr/>
            <p:nvPr/>
          </p:nvSpPr>
          <p:spPr>
            <a:xfrm>
              <a:off x="3251199" y="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83" name="Shape 83"/>
            <p:cNvSpPr/>
            <p:nvPr/>
          </p:nvSpPr>
          <p:spPr>
            <a:xfrm>
              <a:off x="3034453" y="2167466"/>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84" name="Shape 84"/>
            <p:cNvSpPr/>
            <p:nvPr/>
          </p:nvSpPr>
          <p:spPr>
            <a:xfrm>
              <a:off x="3251199" y="140885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grpSp>
      <p:sp>
        <p:nvSpPr>
          <p:cNvPr id="86" name="Shape 86"/>
          <p:cNvSpPr/>
          <p:nvPr/>
        </p:nvSpPr>
        <p:spPr>
          <a:xfrm>
            <a:off x="6288088" y="4008437"/>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87" name="Shape 87"/>
          <p:cNvSpPr/>
          <p:nvPr/>
        </p:nvSpPr>
        <p:spPr>
          <a:xfrm>
            <a:off x="7754937" y="4495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88" name="Shape 88"/>
          <p:cNvSpPr/>
          <p:nvPr/>
        </p:nvSpPr>
        <p:spPr>
          <a:xfrm>
            <a:off x="7747000" y="3170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89" name="Shape 89"/>
          <p:cNvSpPr/>
          <p:nvPr/>
        </p:nvSpPr>
        <p:spPr>
          <a:xfrm>
            <a:off x="7177087" y="3551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90" name="Shape 90"/>
          <p:cNvSpPr/>
          <p:nvPr/>
        </p:nvSpPr>
        <p:spPr>
          <a:xfrm>
            <a:off x="8204199" y="2865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91" name="Shape 91"/>
          <p:cNvSpPr/>
          <p:nvPr/>
        </p:nvSpPr>
        <p:spPr>
          <a:xfrm>
            <a:off x="7702550" y="3627438"/>
            <a:ext cx="685801" cy="5334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92" name="Shape 92"/>
          <p:cNvSpPr/>
          <p:nvPr/>
        </p:nvSpPr>
        <p:spPr>
          <a:xfrm>
            <a:off x="8015287" y="41147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93" name="Shape 93"/>
          <p:cNvSpPr/>
          <p:nvPr/>
        </p:nvSpPr>
        <p:spPr>
          <a:xfrm>
            <a:off x="8685212" y="27892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94" name="Shape 94"/>
          <p:cNvSpPr/>
          <p:nvPr/>
        </p:nvSpPr>
        <p:spPr>
          <a:xfrm>
            <a:off x="8388350" y="33988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95" name="Shape 95"/>
          <p:cNvSpPr/>
          <p:nvPr/>
        </p:nvSpPr>
        <p:spPr>
          <a:xfrm>
            <a:off x="8761412" y="35512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96" name="Shape 96"/>
          <p:cNvSpPr/>
          <p:nvPr/>
        </p:nvSpPr>
        <p:spPr>
          <a:xfrm>
            <a:off x="8440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97" name="Shape 97"/>
          <p:cNvSpPr/>
          <p:nvPr/>
        </p:nvSpPr>
        <p:spPr>
          <a:xfrm>
            <a:off x="8280400" y="3246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98" name="Shape 98"/>
          <p:cNvSpPr/>
          <p:nvPr/>
        </p:nvSpPr>
        <p:spPr>
          <a:xfrm>
            <a:off x="7678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99" name="Shape 99"/>
          <p:cNvSpPr/>
          <p:nvPr/>
        </p:nvSpPr>
        <p:spPr>
          <a:xfrm>
            <a:off x="8312150" y="41608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100" name="Shape 100"/>
          <p:cNvSpPr/>
          <p:nvPr/>
        </p:nvSpPr>
        <p:spPr>
          <a:xfrm>
            <a:off x="8916988" y="5075238"/>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101" name="Shape 101"/>
          <p:cNvSpPr/>
          <p:nvPr/>
        </p:nvSpPr>
        <p:spPr>
          <a:xfrm>
            <a:off x="7032626" y="4860925"/>
            <a:ext cx="373063"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02" name="Shape 102"/>
          <p:cNvSpPr/>
          <p:nvPr/>
        </p:nvSpPr>
        <p:spPr>
          <a:xfrm>
            <a:off x="6864350" y="4906963"/>
            <a:ext cx="5620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one unit</a:t>
            </a:r>
          </a:p>
        </p:txBody>
      </p:sp>
      <p:grpSp>
        <p:nvGrpSpPr>
          <p:cNvPr id="105" name="Group 105"/>
          <p:cNvGrpSpPr/>
          <p:nvPr/>
        </p:nvGrpSpPr>
        <p:grpSpPr>
          <a:xfrm>
            <a:off x="7425670" y="4205374"/>
            <a:ext cx="624291" cy="396900"/>
            <a:chOff x="0" y="0"/>
            <a:chExt cx="887879" cy="564479"/>
          </a:xfrm>
        </p:grpSpPr>
        <p:sp>
          <p:nvSpPr>
            <p:cNvPr id="103" name="Shape 103"/>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04" name="Shape 104"/>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108" name="Group 108"/>
          <p:cNvGrpSpPr/>
          <p:nvPr/>
        </p:nvGrpSpPr>
        <p:grpSpPr>
          <a:xfrm>
            <a:off x="8046383" y="4608599"/>
            <a:ext cx="624291" cy="396900"/>
            <a:chOff x="0" y="0"/>
            <a:chExt cx="887879" cy="564479"/>
          </a:xfrm>
        </p:grpSpPr>
        <p:sp>
          <p:nvSpPr>
            <p:cNvPr id="106" name="Shape 106"/>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07" name="Shape 107"/>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09" name="Shape 109"/>
          <p:cNvSpPr/>
          <p:nvPr/>
        </p:nvSpPr>
        <p:spPr>
          <a:xfrm>
            <a:off x="7111297" y="4014823"/>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10" name="Shape 110"/>
          <p:cNvSpPr/>
          <p:nvPr/>
        </p:nvSpPr>
        <p:spPr>
          <a:xfrm>
            <a:off x="8659110" y="5002248"/>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113" name="Group 113"/>
          <p:cNvGrpSpPr/>
          <p:nvPr/>
        </p:nvGrpSpPr>
        <p:grpSpPr>
          <a:xfrm>
            <a:off x="7445774" y="3381087"/>
            <a:ext cx="617630" cy="407187"/>
            <a:chOff x="0" y="0"/>
            <a:chExt cx="878405" cy="579110"/>
          </a:xfrm>
        </p:grpSpPr>
        <p:sp>
          <p:nvSpPr>
            <p:cNvPr id="111" name="Shape 111"/>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12" name="Shape 112"/>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116" name="Group 116"/>
          <p:cNvGrpSpPr/>
          <p:nvPr/>
        </p:nvGrpSpPr>
        <p:grpSpPr>
          <a:xfrm>
            <a:off x="8060136" y="2981036"/>
            <a:ext cx="617629" cy="407188"/>
            <a:chOff x="0" y="0"/>
            <a:chExt cx="878405" cy="579110"/>
          </a:xfrm>
        </p:grpSpPr>
        <p:sp>
          <p:nvSpPr>
            <p:cNvPr id="114" name="Shape 114"/>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15" name="Shape 115"/>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17" name="Shape 117"/>
          <p:cNvSpPr/>
          <p:nvPr/>
        </p:nvSpPr>
        <p:spPr>
          <a:xfrm flipV="1">
            <a:off x="7128161" y="3788397"/>
            <a:ext cx="311466" cy="20534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120" name="Group 120"/>
          <p:cNvGrpSpPr/>
          <p:nvPr/>
        </p:nvGrpSpPr>
        <p:grpSpPr>
          <a:xfrm>
            <a:off x="8136525" y="3736549"/>
            <a:ext cx="700090" cy="239046"/>
            <a:chOff x="0" y="0"/>
            <a:chExt cx="995681" cy="339975"/>
          </a:xfrm>
        </p:grpSpPr>
        <p:sp>
          <p:nvSpPr>
            <p:cNvPr id="118" name="Shape 118"/>
            <p:cNvSpPr/>
            <p:nvPr/>
          </p:nvSpPr>
          <p:spPr>
            <a:xfrm flipV="1">
              <a:off x="0" y="168528"/>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19" name="Shape 119"/>
            <p:cNvSpPr/>
            <p:nvPr/>
          </p:nvSpPr>
          <p:spPr>
            <a:xfrm flipV="1">
              <a:off x="493567" y="-1"/>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21" name="Shape 121"/>
          <p:cNvSpPr/>
          <p:nvPr/>
        </p:nvSpPr>
        <p:spPr>
          <a:xfrm>
            <a:off x="8122770" y="3361246"/>
            <a:ext cx="295400" cy="227848"/>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22" name="Shape 122"/>
          <p:cNvSpPr/>
          <p:nvPr/>
        </p:nvSpPr>
        <p:spPr>
          <a:xfrm>
            <a:off x="2133599" y="381000"/>
            <a:ext cx="5738107" cy="87119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b="1" dirty="0">
                <a:solidFill>
                  <a:srgbClr val="3333CC"/>
                </a:solidFill>
                <a:uFill>
                  <a:solidFill>
                    <a:srgbClr val="3333CC"/>
                  </a:solidFill>
                </a:uFill>
                <a:latin typeface="Arial"/>
                <a:ea typeface="Arial"/>
                <a:cs typeface="Arial"/>
                <a:sym typeface="Arial"/>
              </a:rPr>
              <a:t>Molecular phylogeny uses trees to depict evolutionary</a:t>
            </a:r>
          </a:p>
          <a:p>
            <a:pPr defTabSz="642915">
              <a:defRPr sz="1800"/>
            </a:pPr>
            <a:r>
              <a:rPr sz="1687" b="1" dirty="0">
                <a:solidFill>
                  <a:srgbClr val="3333CC"/>
                </a:solidFill>
                <a:uFill>
                  <a:solidFill>
                    <a:srgbClr val="3333CC"/>
                  </a:solidFill>
                </a:uFill>
                <a:latin typeface="Arial"/>
                <a:ea typeface="Arial"/>
                <a:cs typeface="Arial"/>
                <a:sym typeface="Arial"/>
              </a:rPr>
              <a:t>relationships among organisms. These trees are based</a:t>
            </a:r>
          </a:p>
          <a:p>
            <a:pPr defTabSz="642915">
              <a:defRPr sz="1800"/>
            </a:pPr>
            <a:r>
              <a:rPr sz="1687" b="1" dirty="0">
                <a:solidFill>
                  <a:srgbClr val="3333CC"/>
                </a:solidFill>
                <a:uFill>
                  <a:solidFill>
                    <a:srgbClr val="3333CC"/>
                  </a:solidFill>
                </a:uFill>
                <a:latin typeface="Arial"/>
                <a:ea typeface="Arial"/>
                <a:cs typeface="Arial"/>
                <a:sym typeface="Arial"/>
              </a:rPr>
              <a:t>upon DNA and protein sequence data.</a:t>
            </a:r>
          </a:p>
        </p:txBody>
      </p:sp>
    </p:spTree>
    <p:extLst>
      <p:ext uri="{BB962C8B-B14F-4D97-AF65-F5344CB8AC3E}">
        <p14:creationId xmlns:p14="http://schemas.microsoft.com/office/powerpoint/2010/main" val="2063189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6"/>
          <p:cNvGrpSpPr/>
          <p:nvPr/>
        </p:nvGrpSpPr>
        <p:grpSpPr>
          <a:xfrm>
            <a:off x="2825750" y="2743200"/>
            <a:ext cx="2792214" cy="2856256"/>
            <a:chOff x="0" y="0"/>
            <a:chExt cx="3971148" cy="4062230"/>
          </a:xfrm>
        </p:grpSpPr>
        <p:sp>
          <p:nvSpPr>
            <p:cNvPr id="125" name="Shape 125"/>
            <p:cNvSpPr/>
            <p:nvPr/>
          </p:nvSpPr>
          <p:spPr>
            <a:xfrm>
              <a:off x="0" y="1733973"/>
              <a:ext cx="1192107" cy="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26" name="Shape 126"/>
            <p:cNvSpPr/>
            <p:nvPr/>
          </p:nvSpPr>
          <p:spPr>
            <a:xfrm>
              <a:off x="1192106" y="1733973"/>
              <a:ext cx="2492588" cy="14088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27" name="Shape 127"/>
            <p:cNvSpPr/>
            <p:nvPr/>
          </p:nvSpPr>
          <p:spPr>
            <a:xfrm flipH="1">
              <a:off x="1192106" y="325119"/>
              <a:ext cx="2492588" cy="1408855"/>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28" name="Shape 128"/>
            <p:cNvSpPr/>
            <p:nvPr/>
          </p:nvSpPr>
          <p:spPr>
            <a:xfrm>
              <a:off x="3034453" y="695395"/>
              <a:ext cx="650241" cy="43349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29" name="Shape 129"/>
            <p:cNvSpPr/>
            <p:nvPr/>
          </p:nvSpPr>
          <p:spPr>
            <a:xfrm>
              <a:off x="1950719" y="1300480"/>
              <a:ext cx="975362" cy="541867"/>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30" name="Shape 130"/>
            <p:cNvSpPr/>
            <p:nvPr/>
          </p:nvSpPr>
          <p:spPr>
            <a:xfrm flipV="1">
              <a:off x="2926079" y="1733973"/>
              <a:ext cx="758615" cy="10837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31" name="Shape 131"/>
            <p:cNvSpPr/>
            <p:nvPr/>
          </p:nvSpPr>
          <p:spPr>
            <a:xfrm>
              <a:off x="2926080" y="1842346"/>
              <a:ext cx="758614" cy="6502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32" name="Shape 132"/>
            <p:cNvSpPr/>
            <p:nvPr/>
          </p:nvSpPr>
          <p:spPr>
            <a:xfrm>
              <a:off x="3673404" y="31607"/>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133" name="Shape 133"/>
            <p:cNvSpPr/>
            <p:nvPr/>
          </p:nvSpPr>
          <p:spPr>
            <a:xfrm>
              <a:off x="3673404" y="975360"/>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134" name="Shape 134"/>
            <p:cNvSpPr/>
            <p:nvPr/>
          </p:nvSpPr>
          <p:spPr>
            <a:xfrm>
              <a:off x="3673404" y="1440462"/>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135" name="Shape 135"/>
            <p:cNvSpPr/>
            <p:nvPr/>
          </p:nvSpPr>
          <p:spPr>
            <a:xfrm>
              <a:off x="3673404" y="2275839"/>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136" name="Shape 136"/>
            <p:cNvSpPr/>
            <p:nvPr/>
          </p:nvSpPr>
          <p:spPr>
            <a:xfrm>
              <a:off x="3673404" y="2926081"/>
              <a:ext cx="27266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137" name="Shape 137"/>
            <p:cNvSpPr/>
            <p:nvPr/>
          </p:nvSpPr>
          <p:spPr>
            <a:xfrm>
              <a:off x="2709333" y="325120"/>
              <a:ext cx="258985"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138" name="Shape 138"/>
            <p:cNvSpPr/>
            <p:nvPr/>
          </p:nvSpPr>
          <p:spPr>
            <a:xfrm>
              <a:off x="1625600" y="975360"/>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139" name="Shape 139"/>
            <p:cNvSpPr/>
            <p:nvPr/>
          </p:nvSpPr>
          <p:spPr>
            <a:xfrm>
              <a:off x="2817706" y="1408853"/>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140" name="Shape 140"/>
            <p:cNvSpPr/>
            <p:nvPr/>
          </p:nvSpPr>
          <p:spPr>
            <a:xfrm>
              <a:off x="975360" y="1300480"/>
              <a:ext cx="208829"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141" name="Shape 141"/>
            <p:cNvSpPr/>
            <p:nvPr/>
          </p:nvSpPr>
          <p:spPr>
            <a:xfrm flipH="1">
              <a:off x="1192106" y="3684693"/>
              <a:ext cx="249258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2" name="Shape 142"/>
            <p:cNvSpPr/>
            <p:nvPr/>
          </p:nvSpPr>
          <p:spPr>
            <a:xfrm>
              <a:off x="119210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3" name="Shape 143"/>
            <p:cNvSpPr/>
            <p:nvPr/>
          </p:nvSpPr>
          <p:spPr>
            <a:xfrm>
              <a:off x="1688817"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4" name="Shape 144"/>
            <p:cNvSpPr/>
            <p:nvPr/>
          </p:nvSpPr>
          <p:spPr>
            <a:xfrm>
              <a:off x="218778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5" name="Shape 145"/>
            <p:cNvSpPr/>
            <p:nvPr/>
          </p:nvSpPr>
          <p:spPr>
            <a:xfrm>
              <a:off x="2686755"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6" name="Shape 146"/>
            <p:cNvSpPr/>
            <p:nvPr/>
          </p:nvSpPr>
          <p:spPr>
            <a:xfrm>
              <a:off x="3185724"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7" name="Shape 147"/>
            <p:cNvSpPr/>
            <p:nvPr/>
          </p:nvSpPr>
          <p:spPr>
            <a:xfrm>
              <a:off x="3684693"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48" name="Shape 148"/>
            <p:cNvSpPr/>
            <p:nvPr/>
          </p:nvSpPr>
          <p:spPr>
            <a:xfrm>
              <a:off x="1950720" y="3684694"/>
              <a:ext cx="496087"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149" name="Shape 149"/>
            <p:cNvSpPr/>
            <p:nvPr/>
          </p:nvSpPr>
          <p:spPr>
            <a:xfrm>
              <a:off x="2122311" y="2427111"/>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150" name="Shape 150"/>
            <p:cNvSpPr/>
            <p:nvPr/>
          </p:nvSpPr>
          <p:spPr>
            <a:xfrm>
              <a:off x="1300480" y="108373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51" name="Shape 151"/>
            <p:cNvSpPr/>
            <p:nvPr/>
          </p:nvSpPr>
          <p:spPr>
            <a:xfrm>
              <a:off x="2275840"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52" name="Shape 152"/>
            <p:cNvSpPr/>
            <p:nvPr/>
          </p:nvSpPr>
          <p:spPr>
            <a:xfrm>
              <a:off x="3314417"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53" name="Shape 153"/>
            <p:cNvSpPr/>
            <p:nvPr/>
          </p:nvSpPr>
          <p:spPr>
            <a:xfrm>
              <a:off x="3251199" y="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54" name="Shape 154"/>
            <p:cNvSpPr/>
            <p:nvPr/>
          </p:nvSpPr>
          <p:spPr>
            <a:xfrm>
              <a:off x="3034453" y="2167466"/>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55" name="Shape 155"/>
            <p:cNvSpPr/>
            <p:nvPr/>
          </p:nvSpPr>
          <p:spPr>
            <a:xfrm>
              <a:off x="3251199" y="140885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grpSp>
      <p:sp>
        <p:nvSpPr>
          <p:cNvPr id="157" name="Shape 157"/>
          <p:cNvSpPr/>
          <p:nvPr/>
        </p:nvSpPr>
        <p:spPr>
          <a:xfrm>
            <a:off x="6288088" y="4008437"/>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58" name="Shape 158"/>
          <p:cNvSpPr/>
          <p:nvPr/>
        </p:nvSpPr>
        <p:spPr>
          <a:xfrm>
            <a:off x="7754937" y="4495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159" name="Shape 159"/>
          <p:cNvSpPr/>
          <p:nvPr/>
        </p:nvSpPr>
        <p:spPr>
          <a:xfrm>
            <a:off x="7747000" y="3170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60" name="Shape 160"/>
          <p:cNvSpPr/>
          <p:nvPr/>
        </p:nvSpPr>
        <p:spPr>
          <a:xfrm>
            <a:off x="7177087" y="3551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61" name="Shape 161"/>
          <p:cNvSpPr/>
          <p:nvPr/>
        </p:nvSpPr>
        <p:spPr>
          <a:xfrm>
            <a:off x="8204199" y="2865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62" name="Shape 162"/>
          <p:cNvSpPr/>
          <p:nvPr/>
        </p:nvSpPr>
        <p:spPr>
          <a:xfrm>
            <a:off x="7702550" y="3627438"/>
            <a:ext cx="685801" cy="5334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63" name="Shape 163"/>
          <p:cNvSpPr/>
          <p:nvPr/>
        </p:nvSpPr>
        <p:spPr>
          <a:xfrm>
            <a:off x="8015287" y="41147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64" name="Shape 164"/>
          <p:cNvSpPr/>
          <p:nvPr/>
        </p:nvSpPr>
        <p:spPr>
          <a:xfrm>
            <a:off x="8685212" y="27892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165" name="Shape 165"/>
          <p:cNvSpPr/>
          <p:nvPr/>
        </p:nvSpPr>
        <p:spPr>
          <a:xfrm>
            <a:off x="8388350" y="33988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166" name="Shape 166"/>
          <p:cNvSpPr/>
          <p:nvPr/>
        </p:nvSpPr>
        <p:spPr>
          <a:xfrm>
            <a:off x="8761412" y="35512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167" name="Shape 167"/>
          <p:cNvSpPr/>
          <p:nvPr/>
        </p:nvSpPr>
        <p:spPr>
          <a:xfrm>
            <a:off x="8440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68" name="Shape 168"/>
          <p:cNvSpPr/>
          <p:nvPr/>
        </p:nvSpPr>
        <p:spPr>
          <a:xfrm>
            <a:off x="8280400" y="3246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169" name="Shape 169"/>
          <p:cNvSpPr/>
          <p:nvPr/>
        </p:nvSpPr>
        <p:spPr>
          <a:xfrm>
            <a:off x="7678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170" name="Shape 170"/>
          <p:cNvSpPr/>
          <p:nvPr/>
        </p:nvSpPr>
        <p:spPr>
          <a:xfrm>
            <a:off x="8312150" y="41608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171" name="Shape 171"/>
          <p:cNvSpPr/>
          <p:nvPr/>
        </p:nvSpPr>
        <p:spPr>
          <a:xfrm>
            <a:off x="8916988" y="5075238"/>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172" name="Shape 172"/>
          <p:cNvSpPr/>
          <p:nvPr/>
        </p:nvSpPr>
        <p:spPr>
          <a:xfrm>
            <a:off x="7032626" y="4860925"/>
            <a:ext cx="373063"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73" name="Shape 173"/>
          <p:cNvSpPr/>
          <p:nvPr/>
        </p:nvSpPr>
        <p:spPr>
          <a:xfrm>
            <a:off x="6864350" y="4906963"/>
            <a:ext cx="5620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one unit</a:t>
            </a:r>
          </a:p>
        </p:txBody>
      </p:sp>
      <p:grpSp>
        <p:nvGrpSpPr>
          <p:cNvPr id="176" name="Group 176"/>
          <p:cNvGrpSpPr/>
          <p:nvPr/>
        </p:nvGrpSpPr>
        <p:grpSpPr>
          <a:xfrm>
            <a:off x="7425670" y="4205374"/>
            <a:ext cx="624291" cy="396900"/>
            <a:chOff x="0" y="0"/>
            <a:chExt cx="887879" cy="564479"/>
          </a:xfrm>
        </p:grpSpPr>
        <p:sp>
          <p:nvSpPr>
            <p:cNvPr id="174" name="Shape 174"/>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75" name="Shape 175"/>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179" name="Group 179"/>
          <p:cNvGrpSpPr/>
          <p:nvPr/>
        </p:nvGrpSpPr>
        <p:grpSpPr>
          <a:xfrm>
            <a:off x="8046383" y="4608599"/>
            <a:ext cx="624291" cy="396900"/>
            <a:chOff x="0" y="0"/>
            <a:chExt cx="887879" cy="564479"/>
          </a:xfrm>
        </p:grpSpPr>
        <p:sp>
          <p:nvSpPr>
            <p:cNvPr id="177" name="Shape 177"/>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78" name="Shape 178"/>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80" name="Shape 180"/>
          <p:cNvSpPr/>
          <p:nvPr/>
        </p:nvSpPr>
        <p:spPr>
          <a:xfrm>
            <a:off x="7111297" y="4014823"/>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81" name="Shape 181"/>
          <p:cNvSpPr/>
          <p:nvPr/>
        </p:nvSpPr>
        <p:spPr>
          <a:xfrm>
            <a:off x="8659110" y="5002248"/>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184" name="Group 184"/>
          <p:cNvGrpSpPr/>
          <p:nvPr/>
        </p:nvGrpSpPr>
        <p:grpSpPr>
          <a:xfrm>
            <a:off x="7445774" y="3381087"/>
            <a:ext cx="617630" cy="407187"/>
            <a:chOff x="0" y="0"/>
            <a:chExt cx="878405" cy="579110"/>
          </a:xfrm>
        </p:grpSpPr>
        <p:sp>
          <p:nvSpPr>
            <p:cNvPr id="182" name="Shape 182"/>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83" name="Shape 183"/>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187" name="Group 187"/>
          <p:cNvGrpSpPr/>
          <p:nvPr/>
        </p:nvGrpSpPr>
        <p:grpSpPr>
          <a:xfrm>
            <a:off x="8060136" y="2981036"/>
            <a:ext cx="617629" cy="407188"/>
            <a:chOff x="0" y="0"/>
            <a:chExt cx="878405" cy="579110"/>
          </a:xfrm>
        </p:grpSpPr>
        <p:sp>
          <p:nvSpPr>
            <p:cNvPr id="185" name="Shape 185"/>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86" name="Shape 186"/>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88" name="Shape 188"/>
          <p:cNvSpPr/>
          <p:nvPr/>
        </p:nvSpPr>
        <p:spPr>
          <a:xfrm flipV="1">
            <a:off x="7128161" y="3788397"/>
            <a:ext cx="311466" cy="20534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191" name="Group 191"/>
          <p:cNvGrpSpPr/>
          <p:nvPr/>
        </p:nvGrpSpPr>
        <p:grpSpPr>
          <a:xfrm>
            <a:off x="8136525" y="3736549"/>
            <a:ext cx="700090" cy="239046"/>
            <a:chOff x="0" y="0"/>
            <a:chExt cx="995681" cy="339975"/>
          </a:xfrm>
        </p:grpSpPr>
        <p:sp>
          <p:nvSpPr>
            <p:cNvPr id="189" name="Shape 189"/>
            <p:cNvSpPr/>
            <p:nvPr/>
          </p:nvSpPr>
          <p:spPr>
            <a:xfrm flipV="1">
              <a:off x="0" y="168528"/>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190" name="Shape 190"/>
            <p:cNvSpPr/>
            <p:nvPr/>
          </p:nvSpPr>
          <p:spPr>
            <a:xfrm flipV="1">
              <a:off x="493567" y="-1"/>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192" name="Shape 192"/>
          <p:cNvSpPr/>
          <p:nvPr/>
        </p:nvSpPr>
        <p:spPr>
          <a:xfrm>
            <a:off x="8122770" y="3361246"/>
            <a:ext cx="295400" cy="227848"/>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193" name="Shape 193"/>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194" name="Shape 194"/>
          <p:cNvSpPr/>
          <p:nvPr/>
        </p:nvSpPr>
        <p:spPr>
          <a:xfrm>
            <a:off x="5334000" y="18288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195" name="Shape 195"/>
          <p:cNvSpPr/>
          <p:nvPr/>
        </p:nvSpPr>
        <p:spPr>
          <a:xfrm>
            <a:off x="3429000" y="27432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196" name="Shape 196"/>
          <p:cNvSpPr/>
          <p:nvPr/>
        </p:nvSpPr>
        <p:spPr>
          <a:xfrm>
            <a:off x="3117850" y="2233613"/>
            <a:ext cx="619719"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taxon</a:t>
            </a:r>
          </a:p>
        </p:txBody>
      </p:sp>
      <p:sp>
        <p:nvSpPr>
          <p:cNvPr id="197" name="Shape 197"/>
          <p:cNvSpPr/>
          <p:nvPr/>
        </p:nvSpPr>
        <p:spPr>
          <a:xfrm>
            <a:off x="5022849" y="1319213"/>
            <a:ext cx="619719"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taxon</a:t>
            </a:r>
          </a:p>
        </p:txBody>
      </p:sp>
    </p:spTree>
    <p:extLst>
      <p:ext uri="{BB962C8B-B14F-4D97-AF65-F5344CB8AC3E}">
        <p14:creationId xmlns:p14="http://schemas.microsoft.com/office/powerpoint/2010/main" val="872181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oup 231"/>
          <p:cNvGrpSpPr/>
          <p:nvPr/>
        </p:nvGrpSpPr>
        <p:grpSpPr>
          <a:xfrm>
            <a:off x="2825750" y="2743200"/>
            <a:ext cx="2792214" cy="2856256"/>
            <a:chOff x="0" y="0"/>
            <a:chExt cx="3971148" cy="4062230"/>
          </a:xfrm>
        </p:grpSpPr>
        <p:sp>
          <p:nvSpPr>
            <p:cNvPr id="200" name="Shape 200"/>
            <p:cNvSpPr/>
            <p:nvPr/>
          </p:nvSpPr>
          <p:spPr>
            <a:xfrm>
              <a:off x="0" y="1733973"/>
              <a:ext cx="1192107" cy="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1" name="Shape 201"/>
            <p:cNvSpPr/>
            <p:nvPr/>
          </p:nvSpPr>
          <p:spPr>
            <a:xfrm>
              <a:off x="1192106" y="1733973"/>
              <a:ext cx="2492588" cy="14088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2" name="Shape 202"/>
            <p:cNvSpPr/>
            <p:nvPr/>
          </p:nvSpPr>
          <p:spPr>
            <a:xfrm flipH="1">
              <a:off x="1192106" y="325119"/>
              <a:ext cx="2492588" cy="1408855"/>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3" name="Shape 203"/>
            <p:cNvSpPr/>
            <p:nvPr/>
          </p:nvSpPr>
          <p:spPr>
            <a:xfrm>
              <a:off x="3034453" y="695395"/>
              <a:ext cx="650241" cy="43349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4" name="Shape 204"/>
            <p:cNvSpPr/>
            <p:nvPr/>
          </p:nvSpPr>
          <p:spPr>
            <a:xfrm>
              <a:off x="1950719" y="1300480"/>
              <a:ext cx="975362" cy="541867"/>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5" name="Shape 205"/>
            <p:cNvSpPr/>
            <p:nvPr/>
          </p:nvSpPr>
          <p:spPr>
            <a:xfrm flipV="1">
              <a:off x="2926079" y="1733973"/>
              <a:ext cx="758615" cy="10837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6" name="Shape 206"/>
            <p:cNvSpPr/>
            <p:nvPr/>
          </p:nvSpPr>
          <p:spPr>
            <a:xfrm>
              <a:off x="2926080" y="1842346"/>
              <a:ext cx="758614" cy="6502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07" name="Shape 207"/>
            <p:cNvSpPr/>
            <p:nvPr/>
          </p:nvSpPr>
          <p:spPr>
            <a:xfrm>
              <a:off x="3673404" y="31607"/>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208" name="Shape 208"/>
            <p:cNvSpPr/>
            <p:nvPr/>
          </p:nvSpPr>
          <p:spPr>
            <a:xfrm>
              <a:off x="3673404" y="975360"/>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209" name="Shape 209"/>
            <p:cNvSpPr/>
            <p:nvPr/>
          </p:nvSpPr>
          <p:spPr>
            <a:xfrm>
              <a:off x="3673404" y="1440462"/>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210" name="Shape 210"/>
            <p:cNvSpPr/>
            <p:nvPr/>
          </p:nvSpPr>
          <p:spPr>
            <a:xfrm>
              <a:off x="3673404" y="2275839"/>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211" name="Shape 211"/>
            <p:cNvSpPr/>
            <p:nvPr/>
          </p:nvSpPr>
          <p:spPr>
            <a:xfrm>
              <a:off x="3673404" y="2926081"/>
              <a:ext cx="27266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212" name="Shape 212"/>
            <p:cNvSpPr/>
            <p:nvPr/>
          </p:nvSpPr>
          <p:spPr>
            <a:xfrm>
              <a:off x="2709333" y="325120"/>
              <a:ext cx="258985"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213" name="Shape 213"/>
            <p:cNvSpPr/>
            <p:nvPr/>
          </p:nvSpPr>
          <p:spPr>
            <a:xfrm>
              <a:off x="1625600" y="975360"/>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214" name="Shape 214"/>
            <p:cNvSpPr/>
            <p:nvPr/>
          </p:nvSpPr>
          <p:spPr>
            <a:xfrm>
              <a:off x="2817706" y="1408853"/>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215" name="Shape 215"/>
            <p:cNvSpPr/>
            <p:nvPr/>
          </p:nvSpPr>
          <p:spPr>
            <a:xfrm>
              <a:off x="975360" y="1300480"/>
              <a:ext cx="208829"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216" name="Shape 216"/>
            <p:cNvSpPr/>
            <p:nvPr/>
          </p:nvSpPr>
          <p:spPr>
            <a:xfrm flipH="1">
              <a:off x="1192106" y="3684693"/>
              <a:ext cx="249258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17" name="Shape 217"/>
            <p:cNvSpPr/>
            <p:nvPr/>
          </p:nvSpPr>
          <p:spPr>
            <a:xfrm>
              <a:off x="119210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18" name="Shape 218"/>
            <p:cNvSpPr/>
            <p:nvPr/>
          </p:nvSpPr>
          <p:spPr>
            <a:xfrm>
              <a:off x="1688817"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19" name="Shape 219"/>
            <p:cNvSpPr/>
            <p:nvPr/>
          </p:nvSpPr>
          <p:spPr>
            <a:xfrm>
              <a:off x="218778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20" name="Shape 220"/>
            <p:cNvSpPr/>
            <p:nvPr/>
          </p:nvSpPr>
          <p:spPr>
            <a:xfrm>
              <a:off x="2686755"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21" name="Shape 221"/>
            <p:cNvSpPr/>
            <p:nvPr/>
          </p:nvSpPr>
          <p:spPr>
            <a:xfrm>
              <a:off x="3185724"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22" name="Shape 222"/>
            <p:cNvSpPr/>
            <p:nvPr/>
          </p:nvSpPr>
          <p:spPr>
            <a:xfrm>
              <a:off x="3684693"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23" name="Shape 223"/>
            <p:cNvSpPr/>
            <p:nvPr/>
          </p:nvSpPr>
          <p:spPr>
            <a:xfrm>
              <a:off x="1950720" y="3684694"/>
              <a:ext cx="496087"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224" name="Shape 224"/>
            <p:cNvSpPr/>
            <p:nvPr/>
          </p:nvSpPr>
          <p:spPr>
            <a:xfrm>
              <a:off x="2122311" y="2427111"/>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225" name="Shape 225"/>
            <p:cNvSpPr/>
            <p:nvPr/>
          </p:nvSpPr>
          <p:spPr>
            <a:xfrm>
              <a:off x="1300480" y="108373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26" name="Shape 226"/>
            <p:cNvSpPr/>
            <p:nvPr/>
          </p:nvSpPr>
          <p:spPr>
            <a:xfrm>
              <a:off x="2275840"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27" name="Shape 227"/>
            <p:cNvSpPr/>
            <p:nvPr/>
          </p:nvSpPr>
          <p:spPr>
            <a:xfrm>
              <a:off x="3314417"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28" name="Shape 228"/>
            <p:cNvSpPr/>
            <p:nvPr/>
          </p:nvSpPr>
          <p:spPr>
            <a:xfrm>
              <a:off x="3251199" y="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29" name="Shape 229"/>
            <p:cNvSpPr/>
            <p:nvPr/>
          </p:nvSpPr>
          <p:spPr>
            <a:xfrm>
              <a:off x="3034453" y="2167466"/>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30" name="Shape 230"/>
            <p:cNvSpPr/>
            <p:nvPr/>
          </p:nvSpPr>
          <p:spPr>
            <a:xfrm>
              <a:off x="3251199" y="140885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grpSp>
      <p:sp>
        <p:nvSpPr>
          <p:cNvPr id="232" name="Shape 232"/>
          <p:cNvSpPr/>
          <p:nvPr/>
        </p:nvSpPr>
        <p:spPr>
          <a:xfrm>
            <a:off x="6288088" y="4008437"/>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233" name="Shape 233"/>
          <p:cNvSpPr/>
          <p:nvPr/>
        </p:nvSpPr>
        <p:spPr>
          <a:xfrm>
            <a:off x="7754937" y="4495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234" name="Shape 234"/>
          <p:cNvSpPr/>
          <p:nvPr/>
        </p:nvSpPr>
        <p:spPr>
          <a:xfrm>
            <a:off x="7747000" y="3170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35" name="Shape 235"/>
          <p:cNvSpPr/>
          <p:nvPr/>
        </p:nvSpPr>
        <p:spPr>
          <a:xfrm>
            <a:off x="7177087" y="3551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36" name="Shape 236"/>
          <p:cNvSpPr/>
          <p:nvPr/>
        </p:nvSpPr>
        <p:spPr>
          <a:xfrm>
            <a:off x="8204199" y="2865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37" name="Shape 237"/>
          <p:cNvSpPr/>
          <p:nvPr/>
        </p:nvSpPr>
        <p:spPr>
          <a:xfrm>
            <a:off x="7702550" y="3627438"/>
            <a:ext cx="685801" cy="5334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238" name="Shape 238"/>
          <p:cNvSpPr/>
          <p:nvPr/>
        </p:nvSpPr>
        <p:spPr>
          <a:xfrm>
            <a:off x="8015287" y="41147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39" name="Shape 239"/>
          <p:cNvSpPr/>
          <p:nvPr/>
        </p:nvSpPr>
        <p:spPr>
          <a:xfrm>
            <a:off x="8685212" y="27892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240" name="Shape 240"/>
          <p:cNvSpPr/>
          <p:nvPr/>
        </p:nvSpPr>
        <p:spPr>
          <a:xfrm>
            <a:off x="8388350" y="33988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241" name="Shape 241"/>
          <p:cNvSpPr/>
          <p:nvPr/>
        </p:nvSpPr>
        <p:spPr>
          <a:xfrm>
            <a:off x="8761412" y="35512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242" name="Shape 242"/>
          <p:cNvSpPr/>
          <p:nvPr/>
        </p:nvSpPr>
        <p:spPr>
          <a:xfrm>
            <a:off x="8440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43" name="Shape 243"/>
          <p:cNvSpPr/>
          <p:nvPr/>
        </p:nvSpPr>
        <p:spPr>
          <a:xfrm>
            <a:off x="8280400" y="3246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244" name="Shape 244"/>
          <p:cNvSpPr/>
          <p:nvPr/>
        </p:nvSpPr>
        <p:spPr>
          <a:xfrm>
            <a:off x="7678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245" name="Shape 245"/>
          <p:cNvSpPr/>
          <p:nvPr/>
        </p:nvSpPr>
        <p:spPr>
          <a:xfrm>
            <a:off x="8312150" y="41608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246" name="Shape 246"/>
          <p:cNvSpPr/>
          <p:nvPr/>
        </p:nvSpPr>
        <p:spPr>
          <a:xfrm>
            <a:off x="8916988" y="5075238"/>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247" name="Shape 247"/>
          <p:cNvSpPr/>
          <p:nvPr/>
        </p:nvSpPr>
        <p:spPr>
          <a:xfrm>
            <a:off x="7032626" y="4860925"/>
            <a:ext cx="373063"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248" name="Shape 248"/>
          <p:cNvSpPr/>
          <p:nvPr/>
        </p:nvSpPr>
        <p:spPr>
          <a:xfrm>
            <a:off x="6864350" y="4906963"/>
            <a:ext cx="5620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one unit</a:t>
            </a:r>
          </a:p>
        </p:txBody>
      </p:sp>
      <p:grpSp>
        <p:nvGrpSpPr>
          <p:cNvPr id="251" name="Group 251"/>
          <p:cNvGrpSpPr/>
          <p:nvPr/>
        </p:nvGrpSpPr>
        <p:grpSpPr>
          <a:xfrm>
            <a:off x="7425670" y="4205374"/>
            <a:ext cx="624291" cy="396900"/>
            <a:chOff x="0" y="0"/>
            <a:chExt cx="887879" cy="564479"/>
          </a:xfrm>
        </p:grpSpPr>
        <p:sp>
          <p:nvSpPr>
            <p:cNvPr id="249" name="Shape 249"/>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50" name="Shape 250"/>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254" name="Group 254"/>
          <p:cNvGrpSpPr/>
          <p:nvPr/>
        </p:nvGrpSpPr>
        <p:grpSpPr>
          <a:xfrm>
            <a:off x="8046383" y="4608599"/>
            <a:ext cx="624291" cy="396900"/>
            <a:chOff x="0" y="0"/>
            <a:chExt cx="887879" cy="564479"/>
          </a:xfrm>
        </p:grpSpPr>
        <p:sp>
          <p:nvSpPr>
            <p:cNvPr id="252" name="Shape 252"/>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53" name="Shape 253"/>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255" name="Shape 255"/>
          <p:cNvSpPr/>
          <p:nvPr/>
        </p:nvSpPr>
        <p:spPr>
          <a:xfrm>
            <a:off x="7111297" y="4014823"/>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256" name="Shape 256"/>
          <p:cNvSpPr/>
          <p:nvPr/>
        </p:nvSpPr>
        <p:spPr>
          <a:xfrm>
            <a:off x="8659110" y="5002248"/>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259" name="Group 259"/>
          <p:cNvGrpSpPr/>
          <p:nvPr/>
        </p:nvGrpSpPr>
        <p:grpSpPr>
          <a:xfrm>
            <a:off x="7445774" y="3381087"/>
            <a:ext cx="617630" cy="407187"/>
            <a:chOff x="0" y="0"/>
            <a:chExt cx="878405" cy="579110"/>
          </a:xfrm>
        </p:grpSpPr>
        <p:sp>
          <p:nvSpPr>
            <p:cNvPr id="257" name="Shape 257"/>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58" name="Shape 258"/>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262" name="Group 262"/>
          <p:cNvGrpSpPr/>
          <p:nvPr/>
        </p:nvGrpSpPr>
        <p:grpSpPr>
          <a:xfrm>
            <a:off x="8060136" y="2981036"/>
            <a:ext cx="617629" cy="407188"/>
            <a:chOff x="0" y="0"/>
            <a:chExt cx="878405" cy="579110"/>
          </a:xfrm>
        </p:grpSpPr>
        <p:sp>
          <p:nvSpPr>
            <p:cNvPr id="260" name="Shape 260"/>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61" name="Shape 261"/>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263" name="Shape 263"/>
          <p:cNvSpPr/>
          <p:nvPr/>
        </p:nvSpPr>
        <p:spPr>
          <a:xfrm flipV="1">
            <a:off x="7128161" y="3788397"/>
            <a:ext cx="311466" cy="20534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266" name="Group 266"/>
          <p:cNvGrpSpPr/>
          <p:nvPr/>
        </p:nvGrpSpPr>
        <p:grpSpPr>
          <a:xfrm>
            <a:off x="8136525" y="3736549"/>
            <a:ext cx="700090" cy="239046"/>
            <a:chOff x="0" y="0"/>
            <a:chExt cx="995681" cy="339975"/>
          </a:xfrm>
        </p:grpSpPr>
        <p:sp>
          <p:nvSpPr>
            <p:cNvPr id="264" name="Shape 264"/>
            <p:cNvSpPr/>
            <p:nvPr/>
          </p:nvSpPr>
          <p:spPr>
            <a:xfrm flipV="1">
              <a:off x="0" y="168528"/>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65" name="Shape 265"/>
            <p:cNvSpPr/>
            <p:nvPr/>
          </p:nvSpPr>
          <p:spPr>
            <a:xfrm flipV="1">
              <a:off x="493567" y="-1"/>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267" name="Shape 267"/>
          <p:cNvSpPr/>
          <p:nvPr/>
        </p:nvSpPr>
        <p:spPr>
          <a:xfrm>
            <a:off x="8122770" y="3361246"/>
            <a:ext cx="295400" cy="227848"/>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268" name="Shape 268"/>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269" name="Shape 269"/>
          <p:cNvSpPr/>
          <p:nvPr/>
        </p:nvSpPr>
        <p:spPr>
          <a:xfrm>
            <a:off x="5334000" y="18288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270" name="Shape 270"/>
          <p:cNvSpPr/>
          <p:nvPr/>
        </p:nvSpPr>
        <p:spPr>
          <a:xfrm>
            <a:off x="3429000" y="27432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271" name="Shape 271"/>
          <p:cNvSpPr/>
          <p:nvPr/>
        </p:nvSpPr>
        <p:spPr>
          <a:xfrm>
            <a:off x="2971800" y="2233613"/>
            <a:ext cx="619719"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taxon</a:t>
            </a:r>
          </a:p>
        </p:txBody>
      </p:sp>
      <p:sp>
        <p:nvSpPr>
          <p:cNvPr id="272" name="Shape 272"/>
          <p:cNvSpPr/>
          <p:nvPr/>
        </p:nvSpPr>
        <p:spPr>
          <a:xfrm>
            <a:off x="3124199" y="1190029"/>
            <a:ext cx="3269483" cy="611576"/>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dirty="0">
                <a:solidFill>
                  <a:srgbClr val="3333CC"/>
                </a:solidFill>
                <a:uFill>
                  <a:solidFill>
                    <a:srgbClr val="3333CC"/>
                  </a:solidFill>
                </a:uFill>
                <a:latin typeface="Arial"/>
                <a:ea typeface="Arial"/>
                <a:cs typeface="Arial"/>
                <a:sym typeface="Arial"/>
              </a:rPr>
              <a:t>operational taxonomic unit (OTU)</a:t>
            </a:r>
          </a:p>
          <a:p>
            <a:pPr defTabSz="642915">
              <a:defRPr sz="1800"/>
            </a:pPr>
            <a:r>
              <a:rPr lang="en-US" sz="1687" dirty="0">
                <a:solidFill>
                  <a:srgbClr val="3333CC"/>
                </a:solidFill>
                <a:uFill>
                  <a:solidFill>
                    <a:srgbClr val="3333CC"/>
                  </a:solidFill>
                </a:uFill>
                <a:latin typeface="Arial"/>
                <a:ea typeface="Arial"/>
                <a:cs typeface="Arial"/>
                <a:sym typeface="Arial"/>
              </a:rPr>
              <a:t>leaves of tree (observed data)</a:t>
            </a:r>
            <a:endParaRPr sz="1687" dirty="0">
              <a:solidFill>
                <a:srgbClr val="3333CC"/>
              </a:solidFill>
              <a:uFill>
                <a:solidFill>
                  <a:srgbClr val="3333CC"/>
                </a:solidFill>
              </a:uFill>
              <a:latin typeface="Arial"/>
              <a:ea typeface="Arial"/>
              <a:cs typeface="Arial"/>
              <a:sym typeface="Arial"/>
            </a:endParaRPr>
          </a:p>
        </p:txBody>
      </p:sp>
    </p:spTree>
    <p:extLst>
      <p:ext uri="{BB962C8B-B14F-4D97-AF65-F5344CB8AC3E}">
        <p14:creationId xmlns:p14="http://schemas.microsoft.com/office/powerpoint/2010/main" val="1877267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 name="Group 306"/>
          <p:cNvGrpSpPr/>
          <p:nvPr/>
        </p:nvGrpSpPr>
        <p:grpSpPr>
          <a:xfrm>
            <a:off x="2825750" y="2743200"/>
            <a:ext cx="2792214" cy="2856256"/>
            <a:chOff x="0" y="0"/>
            <a:chExt cx="3971148" cy="4062230"/>
          </a:xfrm>
        </p:grpSpPr>
        <p:sp>
          <p:nvSpPr>
            <p:cNvPr id="275" name="Shape 275"/>
            <p:cNvSpPr/>
            <p:nvPr/>
          </p:nvSpPr>
          <p:spPr>
            <a:xfrm>
              <a:off x="0" y="1733973"/>
              <a:ext cx="1192107" cy="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76" name="Shape 276"/>
            <p:cNvSpPr/>
            <p:nvPr/>
          </p:nvSpPr>
          <p:spPr>
            <a:xfrm>
              <a:off x="1192106" y="1733973"/>
              <a:ext cx="2492588" cy="14088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77" name="Shape 277"/>
            <p:cNvSpPr/>
            <p:nvPr/>
          </p:nvSpPr>
          <p:spPr>
            <a:xfrm flipH="1">
              <a:off x="1192106" y="325119"/>
              <a:ext cx="2492588" cy="1408855"/>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78" name="Shape 278"/>
            <p:cNvSpPr/>
            <p:nvPr/>
          </p:nvSpPr>
          <p:spPr>
            <a:xfrm>
              <a:off x="3034453" y="695395"/>
              <a:ext cx="650241" cy="43349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79" name="Shape 279"/>
            <p:cNvSpPr/>
            <p:nvPr/>
          </p:nvSpPr>
          <p:spPr>
            <a:xfrm>
              <a:off x="1950719" y="1300480"/>
              <a:ext cx="975362" cy="541867"/>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80" name="Shape 280"/>
            <p:cNvSpPr/>
            <p:nvPr/>
          </p:nvSpPr>
          <p:spPr>
            <a:xfrm flipV="1">
              <a:off x="2926079" y="1733973"/>
              <a:ext cx="758615" cy="10837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81" name="Shape 281"/>
            <p:cNvSpPr/>
            <p:nvPr/>
          </p:nvSpPr>
          <p:spPr>
            <a:xfrm>
              <a:off x="2926080" y="1842346"/>
              <a:ext cx="758614" cy="6502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82" name="Shape 282"/>
            <p:cNvSpPr/>
            <p:nvPr/>
          </p:nvSpPr>
          <p:spPr>
            <a:xfrm>
              <a:off x="3673404" y="31607"/>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283" name="Shape 283"/>
            <p:cNvSpPr/>
            <p:nvPr/>
          </p:nvSpPr>
          <p:spPr>
            <a:xfrm>
              <a:off x="3673404" y="975360"/>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284" name="Shape 284"/>
            <p:cNvSpPr/>
            <p:nvPr/>
          </p:nvSpPr>
          <p:spPr>
            <a:xfrm>
              <a:off x="3673404" y="1440462"/>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285" name="Shape 285"/>
            <p:cNvSpPr/>
            <p:nvPr/>
          </p:nvSpPr>
          <p:spPr>
            <a:xfrm>
              <a:off x="3673404" y="2275839"/>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286" name="Shape 286"/>
            <p:cNvSpPr/>
            <p:nvPr/>
          </p:nvSpPr>
          <p:spPr>
            <a:xfrm>
              <a:off x="3673404" y="2926081"/>
              <a:ext cx="27266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287" name="Shape 287"/>
            <p:cNvSpPr/>
            <p:nvPr/>
          </p:nvSpPr>
          <p:spPr>
            <a:xfrm>
              <a:off x="2709333" y="325120"/>
              <a:ext cx="258985"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288" name="Shape 288"/>
            <p:cNvSpPr/>
            <p:nvPr/>
          </p:nvSpPr>
          <p:spPr>
            <a:xfrm>
              <a:off x="1625600" y="975360"/>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289" name="Shape 289"/>
            <p:cNvSpPr/>
            <p:nvPr/>
          </p:nvSpPr>
          <p:spPr>
            <a:xfrm>
              <a:off x="2817706" y="1408853"/>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290" name="Shape 290"/>
            <p:cNvSpPr/>
            <p:nvPr/>
          </p:nvSpPr>
          <p:spPr>
            <a:xfrm>
              <a:off x="975360" y="1300480"/>
              <a:ext cx="208829"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291" name="Shape 291"/>
            <p:cNvSpPr/>
            <p:nvPr/>
          </p:nvSpPr>
          <p:spPr>
            <a:xfrm flipH="1">
              <a:off x="1192106" y="3684693"/>
              <a:ext cx="249258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2" name="Shape 292"/>
            <p:cNvSpPr/>
            <p:nvPr/>
          </p:nvSpPr>
          <p:spPr>
            <a:xfrm>
              <a:off x="119210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3" name="Shape 293"/>
            <p:cNvSpPr/>
            <p:nvPr/>
          </p:nvSpPr>
          <p:spPr>
            <a:xfrm>
              <a:off x="1688817"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4" name="Shape 294"/>
            <p:cNvSpPr/>
            <p:nvPr/>
          </p:nvSpPr>
          <p:spPr>
            <a:xfrm>
              <a:off x="218778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5" name="Shape 295"/>
            <p:cNvSpPr/>
            <p:nvPr/>
          </p:nvSpPr>
          <p:spPr>
            <a:xfrm>
              <a:off x="2686755"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6" name="Shape 296"/>
            <p:cNvSpPr/>
            <p:nvPr/>
          </p:nvSpPr>
          <p:spPr>
            <a:xfrm>
              <a:off x="3185724"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7" name="Shape 297"/>
            <p:cNvSpPr/>
            <p:nvPr/>
          </p:nvSpPr>
          <p:spPr>
            <a:xfrm>
              <a:off x="3684693"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298" name="Shape 298"/>
            <p:cNvSpPr/>
            <p:nvPr/>
          </p:nvSpPr>
          <p:spPr>
            <a:xfrm>
              <a:off x="1950720" y="3684694"/>
              <a:ext cx="496087"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299" name="Shape 299"/>
            <p:cNvSpPr/>
            <p:nvPr/>
          </p:nvSpPr>
          <p:spPr>
            <a:xfrm>
              <a:off x="2122311" y="2427111"/>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300" name="Shape 300"/>
            <p:cNvSpPr/>
            <p:nvPr/>
          </p:nvSpPr>
          <p:spPr>
            <a:xfrm>
              <a:off x="1300480" y="108373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01" name="Shape 301"/>
            <p:cNvSpPr/>
            <p:nvPr/>
          </p:nvSpPr>
          <p:spPr>
            <a:xfrm>
              <a:off x="2275840"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02" name="Shape 302"/>
            <p:cNvSpPr/>
            <p:nvPr/>
          </p:nvSpPr>
          <p:spPr>
            <a:xfrm>
              <a:off x="3314417"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03" name="Shape 303"/>
            <p:cNvSpPr/>
            <p:nvPr/>
          </p:nvSpPr>
          <p:spPr>
            <a:xfrm>
              <a:off x="3251199" y="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04" name="Shape 304"/>
            <p:cNvSpPr/>
            <p:nvPr/>
          </p:nvSpPr>
          <p:spPr>
            <a:xfrm>
              <a:off x="3034453" y="2167466"/>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05" name="Shape 305"/>
            <p:cNvSpPr/>
            <p:nvPr/>
          </p:nvSpPr>
          <p:spPr>
            <a:xfrm>
              <a:off x="3251199" y="140885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grpSp>
      <p:sp>
        <p:nvSpPr>
          <p:cNvPr id="307" name="Shape 307"/>
          <p:cNvSpPr/>
          <p:nvPr/>
        </p:nvSpPr>
        <p:spPr>
          <a:xfrm>
            <a:off x="6288088" y="4008437"/>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308" name="Shape 308"/>
          <p:cNvSpPr/>
          <p:nvPr/>
        </p:nvSpPr>
        <p:spPr>
          <a:xfrm>
            <a:off x="7754937" y="4495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309" name="Shape 309"/>
          <p:cNvSpPr/>
          <p:nvPr/>
        </p:nvSpPr>
        <p:spPr>
          <a:xfrm>
            <a:off x="7747000" y="3170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10" name="Shape 310"/>
          <p:cNvSpPr/>
          <p:nvPr/>
        </p:nvSpPr>
        <p:spPr>
          <a:xfrm>
            <a:off x="7177087" y="3551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11" name="Shape 311"/>
          <p:cNvSpPr/>
          <p:nvPr/>
        </p:nvSpPr>
        <p:spPr>
          <a:xfrm>
            <a:off x="8204199" y="2865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12" name="Shape 312"/>
          <p:cNvSpPr/>
          <p:nvPr/>
        </p:nvSpPr>
        <p:spPr>
          <a:xfrm>
            <a:off x="7702550" y="3627438"/>
            <a:ext cx="685801" cy="5334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313" name="Shape 313"/>
          <p:cNvSpPr/>
          <p:nvPr/>
        </p:nvSpPr>
        <p:spPr>
          <a:xfrm>
            <a:off x="8015287" y="41147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14" name="Shape 314"/>
          <p:cNvSpPr/>
          <p:nvPr/>
        </p:nvSpPr>
        <p:spPr>
          <a:xfrm>
            <a:off x="8685212" y="27892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315" name="Shape 315"/>
          <p:cNvSpPr/>
          <p:nvPr/>
        </p:nvSpPr>
        <p:spPr>
          <a:xfrm>
            <a:off x="8388350" y="33988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316" name="Shape 316"/>
          <p:cNvSpPr/>
          <p:nvPr/>
        </p:nvSpPr>
        <p:spPr>
          <a:xfrm>
            <a:off x="8761412" y="35512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317" name="Shape 317"/>
          <p:cNvSpPr/>
          <p:nvPr/>
        </p:nvSpPr>
        <p:spPr>
          <a:xfrm>
            <a:off x="8440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18" name="Shape 318"/>
          <p:cNvSpPr/>
          <p:nvPr/>
        </p:nvSpPr>
        <p:spPr>
          <a:xfrm>
            <a:off x="8280400" y="3246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319" name="Shape 319"/>
          <p:cNvSpPr/>
          <p:nvPr/>
        </p:nvSpPr>
        <p:spPr>
          <a:xfrm>
            <a:off x="7678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320" name="Shape 320"/>
          <p:cNvSpPr/>
          <p:nvPr/>
        </p:nvSpPr>
        <p:spPr>
          <a:xfrm>
            <a:off x="8312150" y="41608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321" name="Shape 321"/>
          <p:cNvSpPr/>
          <p:nvPr/>
        </p:nvSpPr>
        <p:spPr>
          <a:xfrm>
            <a:off x="8916988" y="5075238"/>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322" name="Shape 322"/>
          <p:cNvSpPr/>
          <p:nvPr/>
        </p:nvSpPr>
        <p:spPr>
          <a:xfrm>
            <a:off x="7032626" y="4860925"/>
            <a:ext cx="373063"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323" name="Shape 323"/>
          <p:cNvSpPr/>
          <p:nvPr/>
        </p:nvSpPr>
        <p:spPr>
          <a:xfrm>
            <a:off x="6864350" y="4906963"/>
            <a:ext cx="5620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one unit</a:t>
            </a:r>
          </a:p>
        </p:txBody>
      </p:sp>
      <p:grpSp>
        <p:nvGrpSpPr>
          <p:cNvPr id="326" name="Group 326"/>
          <p:cNvGrpSpPr/>
          <p:nvPr/>
        </p:nvGrpSpPr>
        <p:grpSpPr>
          <a:xfrm>
            <a:off x="7425670" y="4205374"/>
            <a:ext cx="624291" cy="396900"/>
            <a:chOff x="0" y="0"/>
            <a:chExt cx="887879" cy="564479"/>
          </a:xfrm>
        </p:grpSpPr>
        <p:sp>
          <p:nvSpPr>
            <p:cNvPr id="324" name="Shape 324"/>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325" name="Shape 325"/>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329" name="Group 329"/>
          <p:cNvGrpSpPr/>
          <p:nvPr/>
        </p:nvGrpSpPr>
        <p:grpSpPr>
          <a:xfrm>
            <a:off x="8046383" y="4608599"/>
            <a:ext cx="624291" cy="396900"/>
            <a:chOff x="0" y="0"/>
            <a:chExt cx="887879" cy="564479"/>
          </a:xfrm>
        </p:grpSpPr>
        <p:sp>
          <p:nvSpPr>
            <p:cNvPr id="327" name="Shape 327"/>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328" name="Shape 328"/>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330" name="Shape 330"/>
          <p:cNvSpPr/>
          <p:nvPr/>
        </p:nvSpPr>
        <p:spPr>
          <a:xfrm>
            <a:off x="7111297" y="4014823"/>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331" name="Shape 331"/>
          <p:cNvSpPr/>
          <p:nvPr/>
        </p:nvSpPr>
        <p:spPr>
          <a:xfrm>
            <a:off x="8659110" y="5002248"/>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334" name="Group 334"/>
          <p:cNvGrpSpPr/>
          <p:nvPr/>
        </p:nvGrpSpPr>
        <p:grpSpPr>
          <a:xfrm>
            <a:off x="7445774" y="3381087"/>
            <a:ext cx="617630" cy="407187"/>
            <a:chOff x="0" y="0"/>
            <a:chExt cx="878405" cy="579110"/>
          </a:xfrm>
        </p:grpSpPr>
        <p:sp>
          <p:nvSpPr>
            <p:cNvPr id="332" name="Shape 332"/>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333" name="Shape 333"/>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337" name="Group 337"/>
          <p:cNvGrpSpPr/>
          <p:nvPr/>
        </p:nvGrpSpPr>
        <p:grpSpPr>
          <a:xfrm>
            <a:off x="8060136" y="2981036"/>
            <a:ext cx="617629" cy="407188"/>
            <a:chOff x="0" y="0"/>
            <a:chExt cx="878405" cy="579110"/>
          </a:xfrm>
        </p:grpSpPr>
        <p:sp>
          <p:nvSpPr>
            <p:cNvPr id="335" name="Shape 335"/>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336" name="Shape 336"/>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338" name="Shape 338"/>
          <p:cNvSpPr/>
          <p:nvPr/>
        </p:nvSpPr>
        <p:spPr>
          <a:xfrm flipV="1">
            <a:off x="7128161" y="3788397"/>
            <a:ext cx="311466" cy="20534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341" name="Group 341"/>
          <p:cNvGrpSpPr/>
          <p:nvPr/>
        </p:nvGrpSpPr>
        <p:grpSpPr>
          <a:xfrm>
            <a:off x="8136525" y="3736549"/>
            <a:ext cx="700090" cy="239046"/>
            <a:chOff x="0" y="0"/>
            <a:chExt cx="995681" cy="339975"/>
          </a:xfrm>
        </p:grpSpPr>
        <p:sp>
          <p:nvSpPr>
            <p:cNvPr id="339" name="Shape 339"/>
            <p:cNvSpPr/>
            <p:nvPr/>
          </p:nvSpPr>
          <p:spPr>
            <a:xfrm flipV="1">
              <a:off x="0" y="168528"/>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340" name="Shape 340"/>
            <p:cNvSpPr/>
            <p:nvPr/>
          </p:nvSpPr>
          <p:spPr>
            <a:xfrm flipV="1">
              <a:off x="493567" y="-1"/>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342" name="Shape 342"/>
          <p:cNvSpPr/>
          <p:nvPr/>
        </p:nvSpPr>
        <p:spPr>
          <a:xfrm>
            <a:off x="8122770" y="3361246"/>
            <a:ext cx="295400" cy="227848"/>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343" name="Shape 343"/>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344" name="Shape 344"/>
          <p:cNvSpPr/>
          <p:nvPr/>
        </p:nvSpPr>
        <p:spPr>
          <a:xfrm>
            <a:off x="3676650" y="2873375"/>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345" name="Shape 345"/>
          <p:cNvSpPr/>
          <p:nvPr/>
        </p:nvSpPr>
        <p:spPr>
          <a:xfrm>
            <a:off x="2362200" y="2454275"/>
            <a:ext cx="1401664" cy="611576"/>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a:solidFill>
                  <a:srgbClr val="3333CC"/>
                </a:solidFill>
                <a:uFill>
                  <a:solidFill>
                    <a:srgbClr val="3333CC"/>
                  </a:solidFill>
                </a:uFill>
                <a:latin typeface="Arial"/>
                <a:ea typeface="Arial"/>
                <a:cs typeface="Arial"/>
                <a:sym typeface="Arial"/>
              </a:rPr>
              <a:t>	branch</a:t>
            </a:r>
          </a:p>
          <a:p>
            <a:pPr defTabSz="642915">
              <a:defRPr sz="1800"/>
            </a:pPr>
            <a:r>
              <a:rPr sz="1687">
                <a:solidFill>
                  <a:srgbClr val="3333CC"/>
                </a:solidFill>
                <a:uFill>
                  <a:solidFill>
                    <a:srgbClr val="3333CC"/>
                  </a:solidFill>
                </a:uFill>
                <a:latin typeface="Arial"/>
                <a:ea typeface="Arial"/>
                <a:cs typeface="Arial"/>
                <a:sym typeface="Arial"/>
              </a:rPr>
              <a:t>   (edge)</a:t>
            </a:r>
          </a:p>
        </p:txBody>
      </p:sp>
      <p:sp>
        <p:nvSpPr>
          <p:cNvPr id="346" name="Shape 346"/>
          <p:cNvSpPr/>
          <p:nvPr/>
        </p:nvSpPr>
        <p:spPr>
          <a:xfrm>
            <a:off x="4689475" y="2262187"/>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347" name="Shape 347"/>
          <p:cNvSpPr/>
          <p:nvPr/>
        </p:nvSpPr>
        <p:spPr>
          <a:xfrm>
            <a:off x="4232274" y="1751012"/>
            <a:ext cx="3748781" cy="611576"/>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a:solidFill>
                  <a:srgbClr val="3333CC"/>
                </a:solidFill>
                <a:uFill>
                  <a:solidFill>
                    <a:srgbClr val="3333CC"/>
                  </a:solidFill>
                </a:uFill>
                <a:latin typeface="Arial"/>
                <a:ea typeface="Arial"/>
                <a:cs typeface="Arial"/>
                <a:sym typeface="Arial"/>
              </a:rPr>
              <a:t>Node (intersection or terminating point</a:t>
            </a:r>
          </a:p>
          <a:p>
            <a:pPr defTabSz="642915">
              <a:defRPr sz="1800"/>
            </a:pPr>
            <a:r>
              <a:rPr sz="1687">
                <a:solidFill>
                  <a:srgbClr val="3333CC"/>
                </a:solidFill>
                <a:uFill>
                  <a:solidFill>
                    <a:srgbClr val="3333CC"/>
                  </a:solidFill>
                </a:uFill>
                <a:latin typeface="Arial"/>
                <a:ea typeface="Arial"/>
                <a:cs typeface="Arial"/>
                <a:sym typeface="Arial"/>
              </a:rPr>
              <a:t>	of two or more branches)</a:t>
            </a:r>
          </a:p>
        </p:txBody>
      </p:sp>
    </p:spTree>
    <p:extLst>
      <p:ext uri="{BB962C8B-B14F-4D97-AF65-F5344CB8AC3E}">
        <p14:creationId xmlns:p14="http://schemas.microsoft.com/office/powerpoint/2010/main" val="4270202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6" name="Group 456"/>
          <p:cNvGrpSpPr/>
          <p:nvPr/>
        </p:nvGrpSpPr>
        <p:grpSpPr>
          <a:xfrm>
            <a:off x="2825750" y="2743200"/>
            <a:ext cx="2792214" cy="2856256"/>
            <a:chOff x="0" y="0"/>
            <a:chExt cx="3971148" cy="4062230"/>
          </a:xfrm>
        </p:grpSpPr>
        <p:sp>
          <p:nvSpPr>
            <p:cNvPr id="425" name="Shape 425"/>
            <p:cNvSpPr/>
            <p:nvPr/>
          </p:nvSpPr>
          <p:spPr>
            <a:xfrm>
              <a:off x="0" y="1733973"/>
              <a:ext cx="1192107" cy="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26" name="Shape 426"/>
            <p:cNvSpPr/>
            <p:nvPr/>
          </p:nvSpPr>
          <p:spPr>
            <a:xfrm>
              <a:off x="1192106" y="1733973"/>
              <a:ext cx="2492588" cy="140885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27" name="Shape 427"/>
            <p:cNvSpPr/>
            <p:nvPr/>
          </p:nvSpPr>
          <p:spPr>
            <a:xfrm flipH="1">
              <a:off x="1192106" y="325119"/>
              <a:ext cx="2492588" cy="1408855"/>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28" name="Shape 428"/>
            <p:cNvSpPr/>
            <p:nvPr/>
          </p:nvSpPr>
          <p:spPr>
            <a:xfrm>
              <a:off x="3034453" y="695395"/>
              <a:ext cx="650241" cy="43349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29" name="Shape 429"/>
            <p:cNvSpPr/>
            <p:nvPr/>
          </p:nvSpPr>
          <p:spPr>
            <a:xfrm>
              <a:off x="1950719" y="1300480"/>
              <a:ext cx="975362" cy="541867"/>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30" name="Shape 430"/>
            <p:cNvSpPr/>
            <p:nvPr/>
          </p:nvSpPr>
          <p:spPr>
            <a:xfrm flipV="1">
              <a:off x="2926079" y="1733973"/>
              <a:ext cx="758615" cy="10837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31" name="Shape 431"/>
            <p:cNvSpPr/>
            <p:nvPr/>
          </p:nvSpPr>
          <p:spPr>
            <a:xfrm>
              <a:off x="2926080" y="1842346"/>
              <a:ext cx="758614" cy="6502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32" name="Shape 432"/>
            <p:cNvSpPr/>
            <p:nvPr/>
          </p:nvSpPr>
          <p:spPr>
            <a:xfrm>
              <a:off x="3673404" y="31607"/>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433" name="Shape 433"/>
            <p:cNvSpPr/>
            <p:nvPr/>
          </p:nvSpPr>
          <p:spPr>
            <a:xfrm>
              <a:off x="3673404" y="975360"/>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434" name="Shape 434"/>
            <p:cNvSpPr/>
            <p:nvPr/>
          </p:nvSpPr>
          <p:spPr>
            <a:xfrm>
              <a:off x="3673404" y="1440462"/>
              <a:ext cx="286343"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435" name="Shape 435"/>
            <p:cNvSpPr/>
            <p:nvPr/>
          </p:nvSpPr>
          <p:spPr>
            <a:xfrm>
              <a:off x="3673404" y="2275839"/>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436" name="Shape 436"/>
            <p:cNvSpPr/>
            <p:nvPr/>
          </p:nvSpPr>
          <p:spPr>
            <a:xfrm>
              <a:off x="3673404" y="2926081"/>
              <a:ext cx="27266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437" name="Shape 437"/>
            <p:cNvSpPr/>
            <p:nvPr/>
          </p:nvSpPr>
          <p:spPr>
            <a:xfrm>
              <a:off x="2709333" y="325120"/>
              <a:ext cx="258985"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438" name="Shape 438"/>
            <p:cNvSpPr/>
            <p:nvPr/>
          </p:nvSpPr>
          <p:spPr>
            <a:xfrm>
              <a:off x="1625600" y="975360"/>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439" name="Shape 439"/>
            <p:cNvSpPr/>
            <p:nvPr/>
          </p:nvSpPr>
          <p:spPr>
            <a:xfrm>
              <a:off x="2817706" y="1408853"/>
              <a:ext cx="297744"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440" name="Shape 440"/>
            <p:cNvSpPr/>
            <p:nvPr/>
          </p:nvSpPr>
          <p:spPr>
            <a:xfrm>
              <a:off x="975360" y="1300480"/>
              <a:ext cx="208829" cy="4083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441" name="Shape 441"/>
            <p:cNvSpPr/>
            <p:nvPr/>
          </p:nvSpPr>
          <p:spPr>
            <a:xfrm flipH="1">
              <a:off x="1192106" y="3684693"/>
              <a:ext cx="249258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2" name="Shape 442"/>
            <p:cNvSpPr/>
            <p:nvPr/>
          </p:nvSpPr>
          <p:spPr>
            <a:xfrm>
              <a:off x="119210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3" name="Shape 443"/>
            <p:cNvSpPr/>
            <p:nvPr/>
          </p:nvSpPr>
          <p:spPr>
            <a:xfrm>
              <a:off x="1688817"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4" name="Shape 444"/>
            <p:cNvSpPr/>
            <p:nvPr/>
          </p:nvSpPr>
          <p:spPr>
            <a:xfrm>
              <a:off x="2187786"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5" name="Shape 445"/>
            <p:cNvSpPr/>
            <p:nvPr/>
          </p:nvSpPr>
          <p:spPr>
            <a:xfrm>
              <a:off x="2686755"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6" name="Shape 446"/>
            <p:cNvSpPr/>
            <p:nvPr/>
          </p:nvSpPr>
          <p:spPr>
            <a:xfrm>
              <a:off x="3185724"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7" name="Shape 447"/>
            <p:cNvSpPr/>
            <p:nvPr/>
          </p:nvSpPr>
          <p:spPr>
            <a:xfrm>
              <a:off x="3684693" y="3359573"/>
              <a:ext cx="1" cy="3251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48" name="Shape 448"/>
            <p:cNvSpPr/>
            <p:nvPr/>
          </p:nvSpPr>
          <p:spPr>
            <a:xfrm>
              <a:off x="1950720" y="3684694"/>
              <a:ext cx="496087"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449" name="Shape 449"/>
            <p:cNvSpPr/>
            <p:nvPr/>
          </p:nvSpPr>
          <p:spPr>
            <a:xfrm>
              <a:off x="2122311" y="2427111"/>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450" name="Shape 450"/>
            <p:cNvSpPr/>
            <p:nvPr/>
          </p:nvSpPr>
          <p:spPr>
            <a:xfrm>
              <a:off x="1300480" y="108373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51" name="Shape 451"/>
            <p:cNvSpPr/>
            <p:nvPr/>
          </p:nvSpPr>
          <p:spPr>
            <a:xfrm>
              <a:off x="2275840"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452" name="Shape 452"/>
            <p:cNvSpPr/>
            <p:nvPr/>
          </p:nvSpPr>
          <p:spPr>
            <a:xfrm>
              <a:off x="3314417" y="65024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453" name="Shape 453"/>
            <p:cNvSpPr/>
            <p:nvPr/>
          </p:nvSpPr>
          <p:spPr>
            <a:xfrm>
              <a:off x="3251199" y="0"/>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54" name="Shape 454"/>
            <p:cNvSpPr/>
            <p:nvPr/>
          </p:nvSpPr>
          <p:spPr>
            <a:xfrm>
              <a:off x="3034453" y="2167466"/>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455" name="Shape 455"/>
            <p:cNvSpPr/>
            <p:nvPr/>
          </p:nvSpPr>
          <p:spPr>
            <a:xfrm>
              <a:off x="3251199" y="1408853"/>
              <a:ext cx="233909" cy="3775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grpSp>
      <p:sp>
        <p:nvSpPr>
          <p:cNvPr id="457" name="Shape 457"/>
          <p:cNvSpPr/>
          <p:nvPr/>
        </p:nvSpPr>
        <p:spPr>
          <a:xfrm>
            <a:off x="6288088" y="4008437"/>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458" name="Shape 458"/>
          <p:cNvSpPr/>
          <p:nvPr/>
        </p:nvSpPr>
        <p:spPr>
          <a:xfrm>
            <a:off x="7754937" y="4495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459" name="Shape 459"/>
          <p:cNvSpPr/>
          <p:nvPr/>
        </p:nvSpPr>
        <p:spPr>
          <a:xfrm>
            <a:off x="7747000" y="3170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460" name="Shape 460"/>
          <p:cNvSpPr/>
          <p:nvPr/>
        </p:nvSpPr>
        <p:spPr>
          <a:xfrm>
            <a:off x="7177087" y="3551238"/>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61" name="Shape 461"/>
          <p:cNvSpPr/>
          <p:nvPr/>
        </p:nvSpPr>
        <p:spPr>
          <a:xfrm>
            <a:off x="8204199" y="2865437"/>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62" name="Shape 462"/>
          <p:cNvSpPr/>
          <p:nvPr/>
        </p:nvSpPr>
        <p:spPr>
          <a:xfrm>
            <a:off x="7702550" y="3627438"/>
            <a:ext cx="685801" cy="5334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463" name="Shape 463"/>
          <p:cNvSpPr/>
          <p:nvPr/>
        </p:nvSpPr>
        <p:spPr>
          <a:xfrm>
            <a:off x="8015287" y="41147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464" name="Shape 464"/>
          <p:cNvSpPr/>
          <p:nvPr/>
        </p:nvSpPr>
        <p:spPr>
          <a:xfrm>
            <a:off x="8685212" y="27892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465" name="Shape 465"/>
          <p:cNvSpPr/>
          <p:nvPr/>
        </p:nvSpPr>
        <p:spPr>
          <a:xfrm>
            <a:off x="8388350" y="33988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466" name="Shape 466"/>
          <p:cNvSpPr/>
          <p:nvPr/>
        </p:nvSpPr>
        <p:spPr>
          <a:xfrm>
            <a:off x="8761412" y="3551238"/>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467" name="Shape 467"/>
          <p:cNvSpPr/>
          <p:nvPr/>
        </p:nvSpPr>
        <p:spPr>
          <a:xfrm>
            <a:off x="8440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68" name="Shape 468"/>
          <p:cNvSpPr/>
          <p:nvPr/>
        </p:nvSpPr>
        <p:spPr>
          <a:xfrm>
            <a:off x="7678737" y="3886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469" name="Shape 469"/>
          <p:cNvSpPr/>
          <p:nvPr/>
        </p:nvSpPr>
        <p:spPr>
          <a:xfrm>
            <a:off x="8312150" y="4160838"/>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470" name="Shape 470"/>
          <p:cNvSpPr/>
          <p:nvPr/>
        </p:nvSpPr>
        <p:spPr>
          <a:xfrm>
            <a:off x="8916988" y="5075238"/>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471" name="Shape 471"/>
          <p:cNvSpPr/>
          <p:nvPr/>
        </p:nvSpPr>
        <p:spPr>
          <a:xfrm>
            <a:off x="7032626" y="4860925"/>
            <a:ext cx="373063"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472" name="Shape 472"/>
          <p:cNvSpPr/>
          <p:nvPr/>
        </p:nvSpPr>
        <p:spPr>
          <a:xfrm>
            <a:off x="6864350" y="4906963"/>
            <a:ext cx="5620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one unit</a:t>
            </a:r>
          </a:p>
        </p:txBody>
      </p:sp>
      <p:grpSp>
        <p:nvGrpSpPr>
          <p:cNvPr id="475" name="Group 475"/>
          <p:cNvGrpSpPr/>
          <p:nvPr/>
        </p:nvGrpSpPr>
        <p:grpSpPr>
          <a:xfrm>
            <a:off x="7425670" y="4205374"/>
            <a:ext cx="624291" cy="396900"/>
            <a:chOff x="0" y="0"/>
            <a:chExt cx="887879" cy="564479"/>
          </a:xfrm>
        </p:grpSpPr>
        <p:sp>
          <p:nvSpPr>
            <p:cNvPr id="473" name="Shape 473"/>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74" name="Shape 474"/>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478" name="Group 478"/>
          <p:cNvGrpSpPr/>
          <p:nvPr/>
        </p:nvGrpSpPr>
        <p:grpSpPr>
          <a:xfrm>
            <a:off x="8046383" y="4608599"/>
            <a:ext cx="624291" cy="396900"/>
            <a:chOff x="0" y="0"/>
            <a:chExt cx="887879" cy="564479"/>
          </a:xfrm>
        </p:grpSpPr>
        <p:sp>
          <p:nvSpPr>
            <p:cNvPr id="476" name="Shape 476"/>
            <p:cNvSpPr/>
            <p:nvPr/>
          </p:nvSpPr>
          <p:spPr>
            <a:xfrm>
              <a:off x="0" y="-1"/>
              <a:ext cx="447751"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77" name="Shape 477"/>
            <p:cNvSpPr/>
            <p:nvPr/>
          </p:nvSpPr>
          <p:spPr>
            <a:xfrm>
              <a:off x="440128" y="279816"/>
              <a:ext cx="447752" cy="284664"/>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479" name="Shape 479"/>
          <p:cNvSpPr/>
          <p:nvPr/>
        </p:nvSpPr>
        <p:spPr>
          <a:xfrm>
            <a:off x="7111297" y="4014823"/>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480" name="Shape 480"/>
          <p:cNvSpPr/>
          <p:nvPr/>
        </p:nvSpPr>
        <p:spPr>
          <a:xfrm>
            <a:off x="8659110" y="5002248"/>
            <a:ext cx="314825" cy="200154"/>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483" name="Group 483"/>
          <p:cNvGrpSpPr/>
          <p:nvPr/>
        </p:nvGrpSpPr>
        <p:grpSpPr>
          <a:xfrm>
            <a:off x="7445774" y="3381087"/>
            <a:ext cx="617630" cy="407187"/>
            <a:chOff x="0" y="0"/>
            <a:chExt cx="878405" cy="579110"/>
          </a:xfrm>
        </p:grpSpPr>
        <p:sp>
          <p:nvSpPr>
            <p:cNvPr id="481" name="Shape 481"/>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82" name="Shape 482"/>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grpSp>
        <p:nvGrpSpPr>
          <p:cNvPr id="486" name="Group 486"/>
          <p:cNvGrpSpPr/>
          <p:nvPr/>
        </p:nvGrpSpPr>
        <p:grpSpPr>
          <a:xfrm>
            <a:off x="8060136" y="2981036"/>
            <a:ext cx="617629" cy="407188"/>
            <a:chOff x="0" y="0"/>
            <a:chExt cx="878405" cy="579110"/>
          </a:xfrm>
        </p:grpSpPr>
        <p:sp>
          <p:nvSpPr>
            <p:cNvPr id="484" name="Shape 484"/>
            <p:cNvSpPr/>
            <p:nvPr/>
          </p:nvSpPr>
          <p:spPr>
            <a:xfrm flipV="1">
              <a:off x="-1" y="287069"/>
              <a:ext cx="442974" cy="292042"/>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85" name="Shape 485"/>
            <p:cNvSpPr/>
            <p:nvPr/>
          </p:nvSpPr>
          <p:spPr>
            <a:xfrm flipV="1">
              <a:off x="435432" y="0"/>
              <a:ext cx="442974" cy="292041"/>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487" name="Shape 487"/>
          <p:cNvSpPr/>
          <p:nvPr/>
        </p:nvSpPr>
        <p:spPr>
          <a:xfrm flipV="1">
            <a:off x="7128161" y="3788397"/>
            <a:ext cx="311466" cy="20534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grpSp>
        <p:nvGrpSpPr>
          <p:cNvPr id="490" name="Group 490"/>
          <p:cNvGrpSpPr/>
          <p:nvPr/>
        </p:nvGrpSpPr>
        <p:grpSpPr>
          <a:xfrm>
            <a:off x="8136525" y="3736549"/>
            <a:ext cx="700090" cy="239046"/>
            <a:chOff x="0" y="0"/>
            <a:chExt cx="995681" cy="339975"/>
          </a:xfrm>
        </p:grpSpPr>
        <p:sp>
          <p:nvSpPr>
            <p:cNvPr id="488" name="Shape 488"/>
            <p:cNvSpPr/>
            <p:nvPr/>
          </p:nvSpPr>
          <p:spPr>
            <a:xfrm flipV="1">
              <a:off x="0" y="168528"/>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sp>
          <p:nvSpPr>
            <p:cNvPr id="489" name="Shape 489"/>
            <p:cNvSpPr/>
            <p:nvPr/>
          </p:nvSpPr>
          <p:spPr>
            <a:xfrm flipV="1">
              <a:off x="493567" y="-1"/>
              <a:ext cx="502115" cy="171448"/>
            </a:xfrm>
            <a:prstGeom prst="line">
              <a:avLst/>
            </a:prstGeom>
            <a:noFill/>
            <a:ln w="38100" cap="flat">
              <a:solidFill>
                <a:srgbClr val="000000"/>
              </a:solidFill>
              <a:prstDash val="solid"/>
              <a:round/>
            </a:ln>
            <a:effectLst/>
          </p:spPr>
          <p:txBody>
            <a:bodyPr wrap="square" lIns="45719" tIns="45719" rIns="45719" bIns="45719" numCol="1" anchor="t">
              <a:noAutofit/>
            </a:bodyPr>
            <a:lstStyle/>
            <a:p>
              <a:pPr defTabSz="321457">
                <a:defRPr sz="1600">
                  <a:latin typeface="Helvetica"/>
                  <a:ea typeface="Helvetica"/>
                  <a:cs typeface="Helvetica"/>
                  <a:sym typeface="Helvetica"/>
                </a:defRPr>
              </a:pPr>
              <a:endParaRPr sz="1125"/>
            </a:p>
          </p:txBody>
        </p:sp>
      </p:grpSp>
      <p:sp>
        <p:nvSpPr>
          <p:cNvPr id="491" name="Shape 491"/>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492" name="Shape 492"/>
          <p:cNvSpPr/>
          <p:nvPr/>
        </p:nvSpPr>
        <p:spPr>
          <a:xfrm>
            <a:off x="3986212" y="2624137"/>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493" name="Shape 493"/>
          <p:cNvSpPr/>
          <p:nvPr/>
        </p:nvSpPr>
        <p:spPr>
          <a:xfrm>
            <a:off x="3529013" y="1371599"/>
            <a:ext cx="1087796" cy="87119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a:solidFill>
                  <a:srgbClr val="3333CC"/>
                </a:solidFill>
                <a:uFill>
                  <a:solidFill>
                    <a:srgbClr val="3333CC"/>
                  </a:solidFill>
                </a:uFill>
                <a:latin typeface="Arial"/>
                <a:ea typeface="Arial"/>
                <a:cs typeface="Arial"/>
                <a:sym typeface="Arial"/>
              </a:rPr>
              <a:t>bifurcating</a:t>
            </a:r>
          </a:p>
          <a:p>
            <a:pPr defTabSz="642915">
              <a:defRPr sz="1800"/>
            </a:pPr>
            <a:r>
              <a:rPr sz="1687">
                <a:solidFill>
                  <a:srgbClr val="3333CC"/>
                </a:solidFill>
                <a:uFill>
                  <a:solidFill>
                    <a:srgbClr val="3333CC"/>
                  </a:solidFill>
                </a:uFill>
                <a:latin typeface="Arial"/>
                <a:ea typeface="Arial"/>
                <a:cs typeface="Arial"/>
                <a:sym typeface="Arial"/>
              </a:rPr>
              <a:t>internal</a:t>
            </a:r>
          </a:p>
          <a:p>
            <a:pPr defTabSz="642915">
              <a:defRPr sz="1800"/>
            </a:pPr>
            <a:r>
              <a:rPr sz="1687">
                <a:solidFill>
                  <a:srgbClr val="3333CC"/>
                </a:solidFill>
                <a:uFill>
                  <a:solidFill>
                    <a:srgbClr val="3333CC"/>
                  </a:solidFill>
                </a:uFill>
                <a:latin typeface="Arial"/>
                <a:ea typeface="Arial"/>
                <a:cs typeface="Arial"/>
                <a:sym typeface="Arial"/>
              </a:rPr>
              <a:t>   node</a:t>
            </a:r>
          </a:p>
        </p:txBody>
      </p:sp>
      <p:sp>
        <p:nvSpPr>
          <p:cNvPr id="494" name="Shape 494"/>
          <p:cNvSpPr/>
          <p:nvPr/>
        </p:nvSpPr>
        <p:spPr>
          <a:xfrm>
            <a:off x="7475537" y="2657475"/>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495" name="Shape 495"/>
          <p:cNvSpPr/>
          <p:nvPr/>
        </p:nvSpPr>
        <p:spPr>
          <a:xfrm>
            <a:off x="6943290" y="1479549"/>
            <a:ext cx="1374733" cy="87119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p>
            <a:pPr defTabSz="642915">
              <a:defRPr sz="1800"/>
            </a:pPr>
            <a:r>
              <a:rPr sz="1687">
                <a:solidFill>
                  <a:srgbClr val="3333CC"/>
                </a:solidFill>
                <a:uFill>
                  <a:solidFill>
                    <a:srgbClr val="3333CC"/>
                  </a:solidFill>
                </a:uFill>
                <a:latin typeface="Arial"/>
                <a:ea typeface="Arial"/>
                <a:cs typeface="Arial"/>
                <a:sym typeface="Arial"/>
              </a:rPr>
              <a:t>multifurcating</a:t>
            </a:r>
          </a:p>
          <a:p>
            <a:pPr defTabSz="642915">
              <a:defRPr sz="1800"/>
            </a:pPr>
            <a:r>
              <a:rPr sz="1687">
                <a:solidFill>
                  <a:srgbClr val="3333CC"/>
                </a:solidFill>
                <a:uFill>
                  <a:solidFill>
                    <a:srgbClr val="3333CC"/>
                  </a:solidFill>
                </a:uFill>
                <a:latin typeface="Arial"/>
                <a:ea typeface="Arial"/>
                <a:cs typeface="Arial"/>
                <a:sym typeface="Arial"/>
              </a:rPr>
              <a:t>internal</a:t>
            </a:r>
          </a:p>
          <a:p>
            <a:pPr defTabSz="642915">
              <a:defRPr sz="1800"/>
            </a:pPr>
            <a:r>
              <a:rPr sz="1687">
                <a:solidFill>
                  <a:srgbClr val="3333CC"/>
                </a:solidFill>
                <a:uFill>
                  <a:solidFill>
                    <a:srgbClr val="3333CC"/>
                  </a:solidFill>
                </a:uFill>
                <a:latin typeface="Arial"/>
                <a:ea typeface="Arial"/>
                <a:cs typeface="Arial"/>
                <a:sym typeface="Arial"/>
              </a:rPr>
              <a:t>node</a:t>
            </a:r>
          </a:p>
        </p:txBody>
      </p:sp>
      <p:sp>
        <p:nvSpPr>
          <p:cNvPr id="496" name="Shape 496"/>
          <p:cNvSpPr/>
          <p:nvPr/>
        </p:nvSpPr>
        <p:spPr>
          <a:xfrm flipV="1">
            <a:off x="7696200" y="3559175"/>
            <a:ext cx="762001" cy="76201"/>
          </a:xfrm>
          <a:prstGeom prst="line">
            <a:avLst/>
          </a:prstGeom>
          <a:ln w="25400">
            <a:solidFill/>
            <a:round/>
          </a:ln>
        </p:spPr>
        <p:txBody>
          <a:bodyPr lIns="45719" tIns="45719" rIns="45719" bIns="45719"/>
          <a:lstStyle/>
          <a:p>
            <a:pPr defTabSz="321457">
              <a:defRPr sz="1600">
                <a:latin typeface="Helvetica"/>
                <a:ea typeface="Helvetica"/>
                <a:cs typeface="Helvetica"/>
                <a:sym typeface="Helvetica"/>
              </a:defRPr>
            </a:pPr>
            <a:endParaRPr sz="1125"/>
          </a:p>
        </p:txBody>
      </p:sp>
    </p:spTree>
    <p:extLst>
      <p:ext uri="{BB962C8B-B14F-4D97-AF65-F5344CB8AC3E}">
        <p14:creationId xmlns:p14="http://schemas.microsoft.com/office/powerpoint/2010/main" val="3661699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p:nvPr/>
        </p:nvSpPr>
        <p:spPr>
          <a:xfrm>
            <a:off x="3309938" y="3962400"/>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0" name="Shape 500"/>
          <p:cNvSpPr/>
          <p:nvPr/>
        </p:nvSpPr>
        <p:spPr>
          <a:xfrm>
            <a:off x="4148137" y="3962400"/>
            <a:ext cx="1752601" cy="9906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1" name="Shape 501"/>
          <p:cNvSpPr/>
          <p:nvPr/>
        </p:nvSpPr>
        <p:spPr>
          <a:xfrm flipH="1">
            <a:off x="4148137" y="2971800"/>
            <a:ext cx="1752601" cy="9906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2" name="Shape 502"/>
          <p:cNvSpPr/>
          <p:nvPr/>
        </p:nvSpPr>
        <p:spPr>
          <a:xfrm>
            <a:off x="5443537" y="3232150"/>
            <a:ext cx="457201" cy="3048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3" name="Shape 503"/>
          <p:cNvSpPr/>
          <p:nvPr/>
        </p:nvSpPr>
        <p:spPr>
          <a:xfrm>
            <a:off x="4681538" y="3657600"/>
            <a:ext cx="685801" cy="3810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4" name="Shape 504"/>
          <p:cNvSpPr/>
          <p:nvPr/>
        </p:nvSpPr>
        <p:spPr>
          <a:xfrm flipV="1">
            <a:off x="5367337" y="3962400"/>
            <a:ext cx="533401" cy="762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5" name="Shape 505"/>
          <p:cNvSpPr/>
          <p:nvPr/>
        </p:nvSpPr>
        <p:spPr>
          <a:xfrm>
            <a:off x="5367337" y="4038600"/>
            <a:ext cx="533401" cy="4572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06" name="Shape 506"/>
          <p:cNvSpPr/>
          <p:nvPr/>
        </p:nvSpPr>
        <p:spPr>
          <a:xfrm>
            <a:off x="5892800" y="2740025"/>
            <a:ext cx="234999" cy="33040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200" b="1">
                <a:solidFill>
                  <a:srgbClr val="CC3300"/>
                </a:solidFill>
                <a:uFill>
                  <a:solidFill>
                    <a:srgbClr val="CC3300"/>
                  </a:solidFill>
                </a:uFill>
                <a:latin typeface="Times"/>
                <a:ea typeface="Times"/>
                <a:cs typeface="Times"/>
                <a:sym typeface="Times"/>
              </a:defRPr>
            </a:lvl1pPr>
          </a:lstStyle>
          <a:p>
            <a:pPr lvl="0">
              <a:defRPr sz="1800" b="0">
                <a:solidFill>
                  <a:srgbClr val="000000"/>
                </a:solidFill>
                <a:uFillTx/>
              </a:defRPr>
            </a:pPr>
            <a:r>
              <a:rPr sz="1547"/>
              <a:t>A</a:t>
            </a:r>
          </a:p>
        </p:txBody>
      </p:sp>
      <p:sp>
        <p:nvSpPr>
          <p:cNvPr id="507" name="Shape 507"/>
          <p:cNvSpPr/>
          <p:nvPr/>
        </p:nvSpPr>
        <p:spPr>
          <a:xfrm>
            <a:off x="5892800" y="3403600"/>
            <a:ext cx="225381" cy="33040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200" b="1">
                <a:solidFill>
                  <a:srgbClr val="CC3300"/>
                </a:solidFill>
                <a:uFill>
                  <a:solidFill>
                    <a:srgbClr val="CC3300"/>
                  </a:solidFill>
                </a:uFill>
                <a:latin typeface="Times"/>
                <a:ea typeface="Times"/>
                <a:cs typeface="Times"/>
                <a:sym typeface="Times"/>
              </a:defRPr>
            </a:lvl1pPr>
          </a:lstStyle>
          <a:p>
            <a:pPr lvl="0">
              <a:defRPr sz="1800" b="0">
                <a:solidFill>
                  <a:srgbClr val="000000"/>
                </a:solidFill>
                <a:uFillTx/>
              </a:defRPr>
            </a:pPr>
            <a:r>
              <a:rPr sz="1547"/>
              <a:t>B</a:t>
            </a:r>
          </a:p>
        </p:txBody>
      </p:sp>
      <p:sp>
        <p:nvSpPr>
          <p:cNvPr id="508" name="Shape 508"/>
          <p:cNvSpPr/>
          <p:nvPr/>
        </p:nvSpPr>
        <p:spPr>
          <a:xfrm>
            <a:off x="5892800" y="3756025"/>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C</a:t>
            </a:r>
          </a:p>
        </p:txBody>
      </p:sp>
      <p:sp>
        <p:nvSpPr>
          <p:cNvPr id="509" name="Shape 509"/>
          <p:cNvSpPr/>
          <p:nvPr/>
        </p:nvSpPr>
        <p:spPr>
          <a:xfrm>
            <a:off x="5892800" y="43434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D</a:t>
            </a:r>
          </a:p>
        </p:txBody>
      </p:sp>
      <p:sp>
        <p:nvSpPr>
          <p:cNvPr id="510" name="Shape 510"/>
          <p:cNvSpPr/>
          <p:nvPr/>
        </p:nvSpPr>
        <p:spPr>
          <a:xfrm>
            <a:off x="5892800" y="4800600"/>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511" name="Shape 511"/>
          <p:cNvSpPr/>
          <p:nvPr/>
        </p:nvSpPr>
        <p:spPr>
          <a:xfrm>
            <a:off x="5214937" y="2946400"/>
            <a:ext cx="202939" cy="330409"/>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200" b="1">
                <a:solidFill>
                  <a:srgbClr val="CC3300"/>
                </a:solidFill>
                <a:uFill>
                  <a:solidFill>
                    <a:srgbClr val="CC3300"/>
                  </a:solidFill>
                </a:uFill>
                <a:latin typeface="Times"/>
                <a:ea typeface="Times"/>
                <a:cs typeface="Times"/>
                <a:sym typeface="Times"/>
              </a:defRPr>
            </a:lvl1pPr>
          </a:lstStyle>
          <a:p>
            <a:pPr lvl="0">
              <a:defRPr sz="1800" b="0">
                <a:solidFill>
                  <a:srgbClr val="000000"/>
                </a:solidFill>
                <a:uFillTx/>
              </a:defRPr>
            </a:pPr>
            <a:r>
              <a:rPr sz="1547"/>
              <a:t>F</a:t>
            </a:r>
          </a:p>
        </p:txBody>
      </p:sp>
      <p:sp>
        <p:nvSpPr>
          <p:cNvPr id="512" name="Shape 512"/>
          <p:cNvSpPr/>
          <p:nvPr/>
        </p:nvSpPr>
        <p:spPr>
          <a:xfrm>
            <a:off x="4452938" y="34290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513" name="Shape 513"/>
          <p:cNvSpPr/>
          <p:nvPr/>
        </p:nvSpPr>
        <p:spPr>
          <a:xfrm>
            <a:off x="5291137" y="37338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H</a:t>
            </a:r>
          </a:p>
        </p:txBody>
      </p:sp>
      <p:sp>
        <p:nvSpPr>
          <p:cNvPr id="514" name="Shape 514"/>
          <p:cNvSpPr/>
          <p:nvPr/>
        </p:nvSpPr>
        <p:spPr>
          <a:xfrm>
            <a:off x="3995737" y="3657600"/>
            <a:ext cx="146833"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515" name="Shape 515"/>
          <p:cNvSpPr/>
          <p:nvPr/>
        </p:nvSpPr>
        <p:spPr>
          <a:xfrm flipH="1">
            <a:off x="4148137" y="5334000"/>
            <a:ext cx="1752601" cy="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16" name="Shape 516"/>
          <p:cNvSpPr/>
          <p:nvPr/>
        </p:nvSpPr>
        <p:spPr>
          <a:xfrm>
            <a:off x="41481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17" name="Shape 517"/>
          <p:cNvSpPr/>
          <p:nvPr/>
        </p:nvSpPr>
        <p:spPr>
          <a:xfrm>
            <a:off x="449738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18" name="Shape 518"/>
          <p:cNvSpPr/>
          <p:nvPr/>
        </p:nvSpPr>
        <p:spPr>
          <a:xfrm>
            <a:off x="4848225"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19" name="Shape 519"/>
          <p:cNvSpPr/>
          <p:nvPr/>
        </p:nvSpPr>
        <p:spPr>
          <a:xfrm>
            <a:off x="5199062"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20" name="Shape 520"/>
          <p:cNvSpPr/>
          <p:nvPr/>
        </p:nvSpPr>
        <p:spPr>
          <a:xfrm>
            <a:off x="5549900"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21" name="Shape 521"/>
          <p:cNvSpPr/>
          <p:nvPr/>
        </p:nvSpPr>
        <p:spPr>
          <a:xfrm>
            <a:off x="59007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22" name="Shape 522"/>
          <p:cNvSpPr/>
          <p:nvPr/>
        </p:nvSpPr>
        <p:spPr>
          <a:xfrm>
            <a:off x="4681538" y="5334000"/>
            <a:ext cx="3488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523" name="Shape 523"/>
          <p:cNvSpPr/>
          <p:nvPr/>
        </p:nvSpPr>
        <p:spPr>
          <a:xfrm>
            <a:off x="4802188" y="4449763"/>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524" name="Shape 524"/>
          <p:cNvSpPr/>
          <p:nvPr/>
        </p:nvSpPr>
        <p:spPr>
          <a:xfrm>
            <a:off x="4224337" y="3505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25" name="Shape 525"/>
          <p:cNvSpPr/>
          <p:nvPr/>
        </p:nvSpPr>
        <p:spPr>
          <a:xfrm>
            <a:off x="491013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26" name="Shape 526"/>
          <p:cNvSpPr/>
          <p:nvPr/>
        </p:nvSpPr>
        <p:spPr>
          <a:xfrm>
            <a:off x="564038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27" name="Shape 527"/>
          <p:cNvSpPr/>
          <p:nvPr/>
        </p:nvSpPr>
        <p:spPr>
          <a:xfrm>
            <a:off x="5595938" y="2743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28" name="Shape 528"/>
          <p:cNvSpPr/>
          <p:nvPr/>
        </p:nvSpPr>
        <p:spPr>
          <a:xfrm>
            <a:off x="5443537" y="4267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29" name="Shape 529"/>
          <p:cNvSpPr/>
          <p:nvPr/>
        </p:nvSpPr>
        <p:spPr>
          <a:xfrm>
            <a:off x="5595938" y="3733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30" name="Shape 530"/>
          <p:cNvSpPr/>
          <p:nvPr/>
        </p:nvSpPr>
        <p:spPr>
          <a:xfrm>
            <a:off x="3810000" y="334962"/>
            <a:ext cx="4782397"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 clades</a:t>
            </a:r>
          </a:p>
        </p:txBody>
      </p:sp>
      <p:sp>
        <p:nvSpPr>
          <p:cNvPr id="531" name="Shape 531"/>
          <p:cNvSpPr/>
          <p:nvPr/>
        </p:nvSpPr>
        <p:spPr>
          <a:xfrm>
            <a:off x="5741987" y="18288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532" name="Shape 532"/>
          <p:cNvSpPr/>
          <p:nvPr/>
        </p:nvSpPr>
        <p:spPr>
          <a:xfrm>
            <a:off x="3657600" y="1371600"/>
            <a:ext cx="3211070"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Clade ABF (monophyletic group)</a:t>
            </a:r>
          </a:p>
        </p:txBody>
      </p:sp>
    </p:spTree>
    <p:extLst>
      <p:ext uri="{BB962C8B-B14F-4D97-AF65-F5344CB8AC3E}">
        <p14:creationId xmlns:p14="http://schemas.microsoft.com/office/powerpoint/2010/main" val="1672600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p:nvPr/>
        </p:nvSpPr>
        <p:spPr>
          <a:xfrm>
            <a:off x="3309938" y="3962400"/>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36" name="Shape 536"/>
          <p:cNvSpPr/>
          <p:nvPr/>
        </p:nvSpPr>
        <p:spPr>
          <a:xfrm>
            <a:off x="4148137" y="3962400"/>
            <a:ext cx="1752601" cy="9906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37" name="Shape 537"/>
          <p:cNvSpPr/>
          <p:nvPr/>
        </p:nvSpPr>
        <p:spPr>
          <a:xfrm flipH="1">
            <a:off x="4148137" y="2971800"/>
            <a:ext cx="1752601" cy="9906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38" name="Shape 538"/>
          <p:cNvSpPr/>
          <p:nvPr/>
        </p:nvSpPr>
        <p:spPr>
          <a:xfrm>
            <a:off x="5443537" y="3232150"/>
            <a:ext cx="457201" cy="3048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39" name="Shape 539"/>
          <p:cNvSpPr/>
          <p:nvPr/>
        </p:nvSpPr>
        <p:spPr>
          <a:xfrm>
            <a:off x="4681538" y="3657600"/>
            <a:ext cx="685801" cy="3810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40" name="Shape 540"/>
          <p:cNvSpPr/>
          <p:nvPr/>
        </p:nvSpPr>
        <p:spPr>
          <a:xfrm flipV="1">
            <a:off x="5367337" y="3962400"/>
            <a:ext cx="533401" cy="762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41" name="Shape 541"/>
          <p:cNvSpPr/>
          <p:nvPr/>
        </p:nvSpPr>
        <p:spPr>
          <a:xfrm>
            <a:off x="5367337" y="4038600"/>
            <a:ext cx="533401" cy="4572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42" name="Shape 542"/>
          <p:cNvSpPr/>
          <p:nvPr/>
        </p:nvSpPr>
        <p:spPr>
          <a:xfrm>
            <a:off x="5892800" y="2765425"/>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A</a:t>
            </a:r>
          </a:p>
        </p:txBody>
      </p:sp>
      <p:sp>
        <p:nvSpPr>
          <p:cNvPr id="543" name="Shape 543"/>
          <p:cNvSpPr/>
          <p:nvPr/>
        </p:nvSpPr>
        <p:spPr>
          <a:xfrm>
            <a:off x="5892800" y="3429000"/>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B</a:t>
            </a:r>
          </a:p>
        </p:txBody>
      </p:sp>
      <p:sp>
        <p:nvSpPr>
          <p:cNvPr id="544" name="Shape 544"/>
          <p:cNvSpPr/>
          <p:nvPr/>
        </p:nvSpPr>
        <p:spPr>
          <a:xfrm>
            <a:off x="5892800" y="3756025"/>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C</a:t>
            </a:r>
          </a:p>
        </p:txBody>
      </p:sp>
      <p:sp>
        <p:nvSpPr>
          <p:cNvPr id="545" name="Shape 545"/>
          <p:cNvSpPr/>
          <p:nvPr/>
        </p:nvSpPr>
        <p:spPr>
          <a:xfrm>
            <a:off x="5892800" y="43434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D</a:t>
            </a:r>
          </a:p>
        </p:txBody>
      </p:sp>
      <p:sp>
        <p:nvSpPr>
          <p:cNvPr id="546" name="Shape 546"/>
          <p:cNvSpPr/>
          <p:nvPr/>
        </p:nvSpPr>
        <p:spPr>
          <a:xfrm>
            <a:off x="5892800" y="4800600"/>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547" name="Shape 547"/>
          <p:cNvSpPr/>
          <p:nvPr/>
        </p:nvSpPr>
        <p:spPr>
          <a:xfrm>
            <a:off x="5214937" y="2971800"/>
            <a:ext cx="182099"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F</a:t>
            </a:r>
          </a:p>
        </p:txBody>
      </p:sp>
      <p:sp>
        <p:nvSpPr>
          <p:cNvPr id="548" name="Shape 548"/>
          <p:cNvSpPr/>
          <p:nvPr/>
        </p:nvSpPr>
        <p:spPr>
          <a:xfrm>
            <a:off x="4452938" y="34290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G</a:t>
            </a:r>
          </a:p>
        </p:txBody>
      </p:sp>
      <p:sp>
        <p:nvSpPr>
          <p:cNvPr id="549" name="Shape 549"/>
          <p:cNvSpPr/>
          <p:nvPr/>
        </p:nvSpPr>
        <p:spPr>
          <a:xfrm>
            <a:off x="5291137" y="37338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H</a:t>
            </a:r>
          </a:p>
        </p:txBody>
      </p:sp>
      <p:sp>
        <p:nvSpPr>
          <p:cNvPr id="550" name="Shape 550"/>
          <p:cNvSpPr/>
          <p:nvPr/>
        </p:nvSpPr>
        <p:spPr>
          <a:xfrm>
            <a:off x="3995737" y="3657600"/>
            <a:ext cx="146833"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551" name="Shape 551"/>
          <p:cNvSpPr/>
          <p:nvPr/>
        </p:nvSpPr>
        <p:spPr>
          <a:xfrm flipH="1">
            <a:off x="4148137" y="5334000"/>
            <a:ext cx="1752601" cy="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2" name="Shape 552"/>
          <p:cNvSpPr/>
          <p:nvPr/>
        </p:nvSpPr>
        <p:spPr>
          <a:xfrm>
            <a:off x="41481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3" name="Shape 553"/>
          <p:cNvSpPr/>
          <p:nvPr/>
        </p:nvSpPr>
        <p:spPr>
          <a:xfrm>
            <a:off x="449738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4" name="Shape 554"/>
          <p:cNvSpPr/>
          <p:nvPr/>
        </p:nvSpPr>
        <p:spPr>
          <a:xfrm>
            <a:off x="4848225"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5" name="Shape 555"/>
          <p:cNvSpPr/>
          <p:nvPr/>
        </p:nvSpPr>
        <p:spPr>
          <a:xfrm>
            <a:off x="5199062"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6" name="Shape 556"/>
          <p:cNvSpPr/>
          <p:nvPr/>
        </p:nvSpPr>
        <p:spPr>
          <a:xfrm>
            <a:off x="5549900"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7" name="Shape 557"/>
          <p:cNvSpPr/>
          <p:nvPr/>
        </p:nvSpPr>
        <p:spPr>
          <a:xfrm>
            <a:off x="59007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58" name="Shape 558"/>
          <p:cNvSpPr/>
          <p:nvPr/>
        </p:nvSpPr>
        <p:spPr>
          <a:xfrm>
            <a:off x="4681538" y="5334000"/>
            <a:ext cx="3488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559" name="Shape 559"/>
          <p:cNvSpPr/>
          <p:nvPr/>
        </p:nvSpPr>
        <p:spPr>
          <a:xfrm>
            <a:off x="4802188" y="4449763"/>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560" name="Shape 560"/>
          <p:cNvSpPr/>
          <p:nvPr/>
        </p:nvSpPr>
        <p:spPr>
          <a:xfrm>
            <a:off x="4224337" y="3505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61" name="Shape 561"/>
          <p:cNvSpPr/>
          <p:nvPr/>
        </p:nvSpPr>
        <p:spPr>
          <a:xfrm>
            <a:off x="491013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62" name="Shape 562"/>
          <p:cNvSpPr/>
          <p:nvPr/>
        </p:nvSpPr>
        <p:spPr>
          <a:xfrm>
            <a:off x="564038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63" name="Shape 563"/>
          <p:cNvSpPr/>
          <p:nvPr/>
        </p:nvSpPr>
        <p:spPr>
          <a:xfrm>
            <a:off x="5595938" y="2743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64" name="Shape 564"/>
          <p:cNvSpPr/>
          <p:nvPr/>
        </p:nvSpPr>
        <p:spPr>
          <a:xfrm>
            <a:off x="5443537" y="4267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65" name="Shape 565"/>
          <p:cNvSpPr/>
          <p:nvPr/>
        </p:nvSpPr>
        <p:spPr>
          <a:xfrm>
            <a:off x="5595938" y="3733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66" name="Shape 566"/>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567" name="Shape 567"/>
          <p:cNvSpPr/>
          <p:nvPr/>
        </p:nvSpPr>
        <p:spPr>
          <a:xfrm rot="5400000">
            <a:off x="6553200" y="37338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568" name="Shape 568"/>
          <p:cNvSpPr/>
          <p:nvPr/>
        </p:nvSpPr>
        <p:spPr>
          <a:xfrm>
            <a:off x="7239000" y="3886200"/>
            <a:ext cx="1182373"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Clade CDH</a:t>
            </a:r>
          </a:p>
        </p:txBody>
      </p:sp>
    </p:spTree>
    <p:extLst>
      <p:ext uri="{BB962C8B-B14F-4D97-AF65-F5344CB8AC3E}">
        <p14:creationId xmlns:p14="http://schemas.microsoft.com/office/powerpoint/2010/main" val="797050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p:nvPr/>
        </p:nvSpPr>
        <p:spPr>
          <a:xfrm>
            <a:off x="3309938" y="3962400"/>
            <a:ext cx="838200" cy="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2" name="Shape 572"/>
          <p:cNvSpPr/>
          <p:nvPr/>
        </p:nvSpPr>
        <p:spPr>
          <a:xfrm>
            <a:off x="4148137" y="3962400"/>
            <a:ext cx="1752601" cy="9906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3" name="Shape 573"/>
          <p:cNvSpPr/>
          <p:nvPr/>
        </p:nvSpPr>
        <p:spPr>
          <a:xfrm flipH="1">
            <a:off x="4148137" y="2971800"/>
            <a:ext cx="1752601" cy="9906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4" name="Shape 574"/>
          <p:cNvSpPr/>
          <p:nvPr/>
        </p:nvSpPr>
        <p:spPr>
          <a:xfrm>
            <a:off x="5443537" y="3232150"/>
            <a:ext cx="457201" cy="3048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5" name="Shape 575"/>
          <p:cNvSpPr/>
          <p:nvPr/>
        </p:nvSpPr>
        <p:spPr>
          <a:xfrm>
            <a:off x="4681538" y="3657600"/>
            <a:ext cx="685801" cy="3810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6" name="Shape 576"/>
          <p:cNvSpPr/>
          <p:nvPr/>
        </p:nvSpPr>
        <p:spPr>
          <a:xfrm flipV="1">
            <a:off x="5367337" y="3962400"/>
            <a:ext cx="533401" cy="76200"/>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7" name="Shape 577"/>
          <p:cNvSpPr/>
          <p:nvPr/>
        </p:nvSpPr>
        <p:spPr>
          <a:xfrm>
            <a:off x="5367337" y="4038600"/>
            <a:ext cx="533401" cy="457201"/>
          </a:xfrm>
          <a:prstGeom prst="line">
            <a:avLst/>
          </a:prstGeom>
          <a:ln w="381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78" name="Shape 578"/>
          <p:cNvSpPr/>
          <p:nvPr/>
        </p:nvSpPr>
        <p:spPr>
          <a:xfrm>
            <a:off x="5892800" y="2765425"/>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A</a:t>
            </a:r>
          </a:p>
        </p:txBody>
      </p:sp>
      <p:sp>
        <p:nvSpPr>
          <p:cNvPr id="579" name="Shape 579"/>
          <p:cNvSpPr/>
          <p:nvPr/>
        </p:nvSpPr>
        <p:spPr>
          <a:xfrm>
            <a:off x="5892800" y="3429000"/>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B</a:t>
            </a:r>
          </a:p>
        </p:txBody>
      </p:sp>
      <p:sp>
        <p:nvSpPr>
          <p:cNvPr id="580" name="Shape 580"/>
          <p:cNvSpPr/>
          <p:nvPr/>
        </p:nvSpPr>
        <p:spPr>
          <a:xfrm>
            <a:off x="5892800" y="3756025"/>
            <a:ext cx="201335"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C</a:t>
            </a:r>
          </a:p>
        </p:txBody>
      </p:sp>
      <p:sp>
        <p:nvSpPr>
          <p:cNvPr id="581" name="Shape 581"/>
          <p:cNvSpPr/>
          <p:nvPr/>
        </p:nvSpPr>
        <p:spPr>
          <a:xfrm>
            <a:off x="5892800" y="43434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D</a:t>
            </a:r>
          </a:p>
        </p:txBody>
      </p:sp>
      <p:sp>
        <p:nvSpPr>
          <p:cNvPr id="582" name="Shape 582"/>
          <p:cNvSpPr/>
          <p:nvPr/>
        </p:nvSpPr>
        <p:spPr>
          <a:xfrm>
            <a:off x="5892800" y="4800600"/>
            <a:ext cx="191717"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E</a:t>
            </a:r>
          </a:p>
        </p:txBody>
      </p:sp>
      <p:sp>
        <p:nvSpPr>
          <p:cNvPr id="583" name="Shape 583"/>
          <p:cNvSpPr/>
          <p:nvPr/>
        </p:nvSpPr>
        <p:spPr>
          <a:xfrm>
            <a:off x="5214937" y="2971800"/>
            <a:ext cx="182099"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F</a:t>
            </a:r>
          </a:p>
        </p:txBody>
      </p:sp>
      <p:sp>
        <p:nvSpPr>
          <p:cNvPr id="584" name="Shape 584"/>
          <p:cNvSpPr/>
          <p:nvPr/>
        </p:nvSpPr>
        <p:spPr>
          <a:xfrm>
            <a:off x="4452938" y="34290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G</a:t>
            </a:r>
          </a:p>
        </p:txBody>
      </p:sp>
      <p:sp>
        <p:nvSpPr>
          <p:cNvPr id="585" name="Shape 585"/>
          <p:cNvSpPr/>
          <p:nvPr/>
        </p:nvSpPr>
        <p:spPr>
          <a:xfrm>
            <a:off x="5291137" y="3733800"/>
            <a:ext cx="209351"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solidFill>
                  <a:srgbClr val="CC3300"/>
                </a:solidFill>
                <a:uFill>
                  <a:solidFill>
                    <a:srgbClr val="CC3300"/>
                  </a:solidFill>
                </a:uFill>
                <a:latin typeface="Times"/>
                <a:ea typeface="Times"/>
                <a:cs typeface="Times"/>
                <a:sym typeface="Times"/>
              </a:defRPr>
            </a:lvl1pPr>
          </a:lstStyle>
          <a:p>
            <a:pPr lvl="0">
              <a:defRPr b="0">
                <a:solidFill>
                  <a:srgbClr val="000000"/>
                </a:solidFill>
                <a:uFillTx/>
              </a:defRPr>
            </a:pPr>
            <a:r>
              <a:rPr sz="1266"/>
              <a:t>H</a:t>
            </a:r>
          </a:p>
        </p:txBody>
      </p:sp>
      <p:sp>
        <p:nvSpPr>
          <p:cNvPr id="586" name="Shape 586"/>
          <p:cNvSpPr/>
          <p:nvPr/>
        </p:nvSpPr>
        <p:spPr>
          <a:xfrm>
            <a:off x="3995737" y="3657600"/>
            <a:ext cx="146833" cy="287128"/>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800" b="1">
                <a:uFill>
                  <a:solidFill/>
                </a:uFill>
                <a:latin typeface="Times"/>
                <a:ea typeface="Times"/>
                <a:cs typeface="Times"/>
                <a:sym typeface="Times"/>
              </a:defRPr>
            </a:lvl1pPr>
          </a:lstStyle>
          <a:p>
            <a:pPr lvl="0">
              <a:defRPr b="0">
                <a:uFillTx/>
              </a:defRPr>
            </a:pPr>
            <a:r>
              <a:rPr sz="1266"/>
              <a:t>I</a:t>
            </a:r>
          </a:p>
        </p:txBody>
      </p:sp>
      <p:sp>
        <p:nvSpPr>
          <p:cNvPr id="587" name="Shape 587"/>
          <p:cNvSpPr/>
          <p:nvPr/>
        </p:nvSpPr>
        <p:spPr>
          <a:xfrm flipH="1">
            <a:off x="4148137" y="5334000"/>
            <a:ext cx="1752601" cy="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88" name="Shape 588"/>
          <p:cNvSpPr/>
          <p:nvPr/>
        </p:nvSpPr>
        <p:spPr>
          <a:xfrm>
            <a:off x="41481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89" name="Shape 589"/>
          <p:cNvSpPr/>
          <p:nvPr/>
        </p:nvSpPr>
        <p:spPr>
          <a:xfrm>
            <a:off x="449738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90" name="Shape 590"/>
          <p:cNvSpPr/>
          <p:nvPr/>
        </p:nvSpPr>
        <p:spPr>
          <a:xfrm>
            <a:off x="4848225"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91" name="Shape 591"/>
          <p:cNvSpPr/>
          <p:nvPr/>
        </p:nvSpPr>
        <p:spPr>
          <a:xfrm>
            <a:off x="5199062"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92" name="Shape 592"/>
          <p:cNvSpPr/>
          <p:nvPr/>
        </p:nvSpPr>
        <p:spPr>
          <a:xfrm>
            <a:off x="5549900"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93" name="Shape 593"/>
          <p:cNvSpPr/>
          <p:nvPr/>
        </p:nvSpPr>
        <p:spPr>
          <a:xfrm>
            <a:off x="5900737" y="5105400"/>
            <a:ext cx="1" cy="228601"/>
          </a:xfrm>
          <a:prstGeom prst="line">
            <a:avLst/>
          </a:prstGeom>
          <a:ln w="12700">
            <a:solidFill/>
            <a:round/>
          </a:ln>
        </p:spPr>
        <p:txBody>
          <a:bodyPr lIns="45719" tIns="45719" rIns="45719" bIns="45719"/>
          <a:lstStyle/>
          <a:p>
            <a:pPr defTabSz="321457">
              <a:defRPr sz="1600">
                <a:latin typeface="Helvetica"/>
                <a:ea typeface="Helvetica"/>
                <a:cs typeface="Helvetica"/>
                <a:sym typeface="Helvetica"/>
              </a:defRPr>
            </a:pPr>
            <a:endParaRPr sz="1125"/>
          </a:p>
        </p:txBody>
      </p:sp>
      <p:sp>
        <p:nvSpPr>
          <p:cNvPr id="594" name="Shape 594"/>
          <p:cNvSpPr/>
          <p:nvPr/>
        </p:nvSpPr>
        <p:spPr>
          <a:xfrm>
            <a:off x="4681538" y="5334000"/>
            <a:ext cx="348811"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time</a:t>
            </a:r>
          </a:p>
        </p:txBody>
      </p:sp>
      <p:sp>
        <p:nvSpPr>
          <p:cNvPr id="595" name="Shape 595"/>
          <p:cNvSpPr/>
          <p:nvPr/>
        </p:nvSpPr>
        <p:spPr>
          <a:xfrm>
            <a:off x="4802188" y="4449763"/>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6</a:t>
            </a:r>
          </a:p>
        </p:txBody>
      </p:sp>
      <p:sp>
        <p:nvSpPr>
          <p:cNvPr id="596" name="Shape 596"/>
          <p:cNvSpPr/>
          <p:nvPr/>
        </p:nvSpPr>
        <p:spPr>
          <a:xfrm>
            <a:off x="4224337" y="3505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597" name="Shape 597"/>
          <p:cNvSpPr/>
          <p:nvPr/>
        </p:nvSpPr>
        <p:spPr>
          <a:xfrm>
            <a:off x="491013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98" name="Shape 598"/>
          <p:cNvSpPr/>
          <p:nvPr/>
        </p:nvSpPr>
        <p:spPr>
          <a:xfrm>
            <a:off x="5640387" y="3200399"/>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599" name="Shape 599"/>
          <p:cNvSpPr/>
          <p:nvPr/>
        </p:nvSpPr>
        <p:spPr>
          <a:xfrm>
            <a:off x="5595938" y="2743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600" name="Shape 600"/>
          <p:cNvSpPr/>
          <p:nvPr/>
        </p:nvSpPr>
        <p:spPr>
          <a:xfrm>
            <a:off x="5443537" y="42672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1</a:t>
            </a:r>
          </a:p>
        </p:txBody>
      </p:sp>
      <p:sp>
        <p:nvSpPr>
          <p:cNvPr id="601" name="Shape 601"/>
          <p:cNvSpPr/>
          <p:nvPr/>
        </p:nvSpPr>
        <p:spPr>
          <a:xfrm>
            <a:off x="5595938" y="3733800"/>
            <a:ext cx="164467" cy="265455"/>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1600">
                <a:uFill>
                  <a:solidFill/>
                </a:uFill>
                <a:latin typeface="Times"/>
                <a:ea typeface="Times"/>
                <a:cs typeface="Times"/>
                <a:sym typeface="Times"/>
              </a:defRPr>
            </a:lvl1pPr>
          </a:lstStyle>
          <a:p>
            <a:pPr lvl="0">
              <a:defRPr sz="1800">
                <a:uFillTx/>
              </a:defRPr>
            </a:pPr>
            <a:r>
              <a:rPr sz="1125"/>
              <a:t>2</a:t>
            </a:r>
          </a:p>
        </p:txBody>
      </p:sp>
      <p:sp>
        <p:nvSpPr>
          <p:cNvPr id="602" name="Shape 602"/>
          <p:cNvSpPr/>
          <p:nvPr/>
        </p:nvSpPr>
        <p:spPr>
          <a:xfrm>
            <a:off x="3810000" y="334962"/>
            <a:ext cx="3411829" cy="568487"/>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4400" b="1">
                <a:solidFill>
                  <a:srgbClr val="3333CC"/>
                </a:solidFill>
                <a:uFill>
                  <a:solidFill>
                    <a:srgbClr val="3333CC"/>
                  </a:solidFill>
                </a:uFill>
                <a:latin typeface="Arial"/>
                <a:ea typeface="Arial"/>
                <a:cs typeface="Arial"/>
                <a:sym typeface="Arial"/>
              </a:defRPr>
            </a:lvl1pPr>
          </a:lstStyle>
          <a:p>
            <a:pPr lvl="0">
              <a:defRPr sz="1800" b="0">
                <a:solidFill>
                  <a:srgbClr val="000000"/>
                </a:solidFill>
                <a:uFillTx/>
              </a:defRPr>
            </a:pPr>
            <a:r>
              <a:rPr sz="3094"/>
              <a:t>Tree nomenclature</a:t>
            </a:r>
          </a:p>
        </p:txBody>
      </p:sp>
      <p:sp>
        <p:nvSpPr>
          <p:cNvPr id="603" name="Shape 603"/>
          <p:cNvSpPr/>
          <p:nvPr/>
        </p:nvSpPr>
        <p:spPr>
          <a:xfrm>
            <a:off x="4876800" y="1828800"/>
            <a:ext cx="457201" cy="9144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3333CC"/>
          </a:solidFill>
          <a:ln w="12700">
            <a:miter lim="400000"/>
          </a:ln>
        </p:spPr>
        <p:txBody>
          <a:bodyPr lIns="45719" tIns="45719" rIns="45719" bIns="45719" anchor="ctr"/>
          <a:lstStyle/>
          <a:p>
            <a:pPr defTabSz="642915">
              <a:defRPr sz="2400">
                <a:solidFill>
                  <a:srgbClr val="3333CC"/>
                </a:solidFill>
                <a:uFill>
                  <a:solidFill>
                    <a:srgbClr val="3333CC"/>
                  </a:solidFill>
                </a:uFill>
                <a:latin typeface="Times"/>
                <a:ea typeface="Times"/>
                <a:cs typeface="Times"/>
                <a:sym typeface="Times"/>
              </a:defRPr>
            </a:pPr>
            <a:endParaRPr sz="1687"/>
          </a:p>
        </p:txBody>
      </p:sp>
      <p:sp>
        <p:nvSpPr>
          <p:cNvPr id="604" name="Shape 604"/>
          <p:cNvSpPr/>
          <p:nvPr/>
        </p:nvSpPr>
        <p:spPr>
          <a:xfrm>
            <a:off x="4343400" y="1447800"/>
            <a:ext cx="1877371"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algn="l" defTabSz="914400">
              <a:defRPr sz="2400">
                <a:solidFill>
                  <a:srgbClr val="3333CC"/>
                </a:solidFill>
                <a:uFill>
                  <a:solidFill>
                    <a:srgbClr val="3333CC"/>
                  </a:solidFill>
                </a:uFill>
                <a:latin typeface="Arial"/>
                <a:ea typeface="Arial"/>
                <a:cs typeface="Arial"/>
                <a:sym typeface="Arial"/>
              </a:defRPr>
            </a:lvl1pPr>
          </a:lstStyle>
          <a:p>
            <a:pPr lvl="0">
              <a:defRPr sz="1800">
                <a:solidFill>
                  <a:srgbClr val="000000"/>
                </a:solidFill>
                <a:uFillTx/>
              </a:defRPr>
            </a:pPr>
            <a:r>
              <a:rPr sz="1687"/>
              <a:t>Clade ABF/CDH/G</a:t>
            </a:r>
          </a:p>
        </p:txBody>
      </p:sp>
    </p:spTree>
    <p:extLst>
      <p:ext uri="{BB962C8B-B14F-4D97-AF65-F5344CB8AC3E}">
        <p14:creationId xmlns:p14="http://schemas.microsoft.com/office/powerpoint/2010/main" val="233567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AC34C-AE10-FE41-A4CF-9E4FBF462328}"/>
              </a:ext>
            </a:extLst>
          </p:cNvPr>
          <p:cNvPicPr>
            <a:picLocks noChangeAspect="1"/>
          </p:cNvPicPr>
          <p:nvPr/>
        </p:nvPicPr>
        <p:blipFill>
          <a:blip r:embed="rId2"/>
          <a:stretch>
            <a:fillRect/>
          </a:stretch>
        </p:blipFill>
        <p:spPr>
          <a:xfrm>
            <a:off x="444670" y="714613"/>
            <a:ext cx="3904907" cy="5428773"/>
          </a:xfrm>
          <a:prstGeom prst="rect">
            <a:avLst/>
          </a:prstGeom>
        </p:spPr>
      </p:pic>
      <p:pic>
        <p:nvPicPr>
          <p:cNvPr id="5" name="Picture 4">
            <a:extLst>
              <a:ext uri="{FF2B5EF4-FFF2-40B4-BE49-F238E27FC236}">
                <a16:creationId xmlns:a16="http://schemas.microsoft.com/office/drawing/2014/main" id="{85DD5BB7-3A57-0F47-93C5-A29E4035246F}"/>
              </a:ext>
            </a:extLst>
          </p:cNvPr>
          <p:cNvPicPr>
            <a:picLocks noChangeAspect="1"/>
          </p:cNvPicPr>
          <p:nvPr/>
        </p:nvPicPr>
        <p:blipFill>
          <a:blip r:embed="rId3"/>
          <a:stretch>
            <a:fillRect/>
          </a:stretch>
        </p:blipFill>
        <p:spPr>
          <a:xfrm>
            <a:off x="5213006" y="499833"/>
            <a:ext cx="5438517" cy="5858333"/>
          </a:xfrm>
          <a:prstGeom prst="rect">
            <a:avLst/>
          </a:prstGeom>
        </p:spPr>
      </p:pic>
    </p:spTree>
    <p:extLst>
      <p:ext uri="{BB962C8B-B14F-4D97-AF65-F5344CB8AC3E}">
        <p14:creationId xmlns:p14="http://schemas.microsoft.com/office/powerpoint/2010/main" val="1256570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p:nvPr/>
        </p:nvSpPr>
        <p:spPr>
          <a:xfrm>
            <a:off x="7826537" y="228600"/>
            <a:ext cx="1961432" cy="351954"/>
          </a:xfrm>
          <a:prstGeom prst="rect">
            <a:avLst/>
          </a:prstGeom>
          <a:ln w="12700">
            <a:miter lim="400000"/>
          </a:ln>
          <a:extLst>
            <a:ext uri="{C572A759-6A51-4108-AA02-DFA0A04FC94B}">
              <ma14:wrappingTextBoxFlag xmlns="" xmlns:ma14="http://schemas.microsoft.com/office/mac/drawingml/2011/main" val="1"/>
            </a:ext>
          </a:extLst>
        </p:spPr>
        <p:txBody>
          <a:bodyPr wrap="none" lIns="45719" tIns="45719" rIns="45719" bIns="45719">
            <a:spAutoFit/>
          </a:bodyPr>
          <a:lstStyle>
            <a:lvl1pPr defTabSz="914400">
              <a:defRPr sz="2400">
                <a:uFill>
                  <a:solidFill/>
                </a:uFill>
                <a:latin typeface="Arial"/>
                <a:ea typeface="Arial"/>
                <a:cs typeface="Arial"/>
                <a:sym typeface="Arial"/>
              </a:defRPr>
            </a:lvl1pPr>
          </a:lstStyle>
          <a:p>
            <a:pPr lvl="0">
              <a:defRPr sz="1800">
                <a:uFillTx/>
              </a:defRPr>
            </a:pPr>
            <a:r>
              <a:rPr sz="1687"/>
              <a:t>Examples of clades</a:t>
            </a:r>
          </a:p>
        </p:txBody>
      </p:sp>
      <p:sp>
        <p:nvSpPr>
          <p:cNvPr id="608" name="Shape 608"/>
          <p:cNvSpPr/>
          <p:nvPr/>
        </p:nvSpPr>
        <p:spPr>
          <a:xfrm>
            <a:off x="6858000" y="6080125"/>
            <a:ext cx="3657601" cy="698394"/>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defTabSz="642915">
              <a:defRPr sz="1800"/>
            </a:pPr>
            <a:r>
              <a:rPr sz="1969">
                <a:uFill>
                  <a:solidFill/>
                </a:uFill>
                <a:latin typeface="Arial"/>
                <a:ea typeface="Arial"/>
                <a:cs typeface="Arial"/>
                <a:sym typeface="Arial"/>
              </a:rPr>
              <a:t>Lindblad-Toh et al., </a:t>
            </a:r>
            <a:r>
              <a:rPr sz="1969" i="1">
                <a:uFill>
                  <a:solidFill/>
                </a:uFill>
                <a:latin typeface="Arial"/>
                <a:ea typeface="Arial"/>
                <a:cs typeface="Arial"/>
                <a:sym typeface="Arial"/>
              </a:rPr>
              <a:t>Nature</a:t>
            </a:r>
            <a:r>
              <a:rPr sz="1969">
                <a:uFill>
                  <a:solidFill/>
                </a:uFill>
                <a:latin typeface="Arial"/>
                <a:ea typeface="Arial"/>
                <a:cs typeface="Arial"/>
                <a:sym typeface="Arial"/>
              </a:rPr>
              <a:t> 438: 803 (2005), fig. 10</a:t>
            </a:r>
          </a:p>
        </p:txBody>
      </p:sp>
      <p:pic>
        <p:nvPicPr>
          <p:cNvPr id="609" name="dog_phylogeny.png" descr="dog_phylogeny"/>
          <p:cNvPicPr/>
          <p:nvPr/>
        </p:nvPicPr>
        <p:blipFill>
          <a:blip r:embed="rId2">
            <a:extLst/>
          </a:blip>
          <a:stretch>
            <a:fillRect/>
          </a:stretch>
        </p:blipFill>
        <p:spPr>
          <a:xfrm>
            <a:off x="1608138" y="76200"/>
            <a:ext cx="5173663" cy="6629401"/>
          </a:xfrm>
          <a:prstGeom prst="rect">
            <a:avLst/>
          </a:prstGeom>
          <a:ln w="12700">
            <a:miter lim="400000"/>
          </a:ln>
        </p:spPr>
      </p:pic>
    </p:spTree>
    <p:extLst>
      <p:ext uri="{BB962C8B-B14F-4D97-AF65-F5344CB8AC3E}">
        <p14:creationId xmlns:p14="http://schemas.microsoft.com/office/powerpoint/2010/main" val="935896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F51CD-7CF0-6F4D-B11C-CA4E1531E38D}"/>
              </a:ext>
            </a:extLst>
          </p:cNvPr>
          <p:cNvPicPr>
            <a:picLocks noChangeAspect="1"/>
          </p:cNvPicPr>
          <p:nvPr/>
        </p:nvPicPr>
        <p:blipFill>
          <a:blip r:embed="rId2"/>
          <a:stretch>
            <a:fillRect/>
          </a:stretch>
        </p:blipFill>
        <p:spPr>
          <a:xfrm>
            <a:off x="1984511" y="643466"/>
            <a:ext cx="8222977" cy="5571067"/>
          </a:xfrm>
          <a:prstGeom prst="rect">
            <a:avLst/>
          </a:prstGeom>
        </p:spPr>
      </p:pic>
    </p:spTree>
    <p:extLst>
      <p:ext uri="{BB962C8B-B14F-4D97-AF65-F5344CB8AC3E}">
        <p14:creationId xmlns:p14="http://schemas.microsoft.com/office/powerpoint/2010/main" val="3525620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18795-F7DA-4243-9E0A-26AD326F9480}"/>
              </a:ext>
            </a:extLst>
          </p:cNvPr>
          <p:cNvPicPr>
            <a:picLocks noChangeAspect="1"/>
          </p:cNvPicPr>
          <p:nvPr/>
        </p:nvPicPr>
        <p:blipFill>
          <a:blip r:embed="rId2"/>
          <a:stretch>
            <a:fillRect/>
          </a:stretch>
        </p:blipFill>
        <p:spPr>
          <a:xfrm>
            <a:off x="0" y="241663"/>
            <a:ext cx="12192000" cy="6374674"/>
          </a:xfrm>
          <a:prstGeom prst="rect">
            <a:avLst/>
          </a:prstGeom>
        </p:spPr>
      </p:pic>
    </p:spTree>
    <p:extLst>
      <p:ext uri="{BB962C8B-B14F-4D97-AF65-F5344CB8AC3E}">
        <p14:creationId xmlns:p14="http://schemas.microsoft.com/office/powerpoint/2010/main" val="54095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89118E-16E5-7442-9D18-015963BFBD80}"/>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4100" kern="1200" dirty="0">
                <a:solidFill>
                  <a:srgbClr val="FFFFFF"/>
                </a:solidFill>
                <a:latin typeface="+mj-lt"/>
                <a:ea typeface="+mj-ea"/>
                <a:cs typeface="+mj-cs"/>
              </a:rPr>
              <a:t>Molecular methods for identifying bacteria</a:t>
            </a:r>
            <a:br>
              <a:rPr lang="en-US" sz="4100" kern="1200" dirty="0">
                <a:solidFill>
                  <a:srgbClr val="FFFFFF"/>
                </a:solidFill>
                <a:latin typeface="+mj-lt"/>
                <a:ea typeface="+mj-ea"/>
                <a:cs typeface="+mj-cs"/>
              </a:rPr>
            </a:br>
            <a:endParaRPr lang="en-US" sz="41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3D502FBA-5583-AE49-95F5-DCD67884657C}"/>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endParaRPr lang="en-US" sz="2400" kern="1200">
              <a:solidFill>
                <a:srgbClr val="FFFFFF"/>
              </a:solidFill>
              <a:latin typeface="+mn-lt"/>
              <a:ea typeface="+mn-ea"/>
              <a:cs typeface="+mn-cs"/>
            </a:endParaRPr>
          </a:p>
        </p:txBody>
      </p:sp>
    </p:spTree>
    <p:extLst>
      <p:ext uri="{BB962C8B-B14F-4D97-AF65-F5344CB8AC3E}">
        <p14:creationId xmlns:p14="http://schemas.microsoft.com/office/powerpoint/2010/main" val="3229853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16EB7-35F5-9944-B3C1-E7A4CF7F63FF}"/>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Polymerase Chain Reaction (PCR)</a:t>
            </a:r>
          </a:p>
        </p:txBody>
      </p:sp>
      <p:pic>
        <p:nvPicPr>
          <p:cNvPr id="4" name="Picture 3">
            <a:extLst>
              <a:ext uri="{FF2B5EF4-FFF2-40B4-BE49-F238E27FC236}">
                <a16:creationId xmlns:a16="http://schemas.microsoft.com/office/drawing/2014/main" id="{A71698BA-4E7E-4646-A22D-A1BF875D517A}"/>
              </a:ext>
            </a:extLst>
          </p:cNvPr>
          <p:cNvPicPr>
            <a:picLocks noChangeAspect="1"/>
          </p:cNvPicPr>
          <p:nvPr/>
        </p:nvPicPr>
        <p:blipFill>
          <a:blip r:embed="rId2"/>
          <a:stretch>
            <a:fillRect/>
          </a:stretch>
        </p:blipFill>
        <p:spPr>
          <a:xfrm>
            <a:off x="1891023" y="1675227"/>
            <a:ext cx="8409953" cy="4394199"/>
          </a:xfrm>
          <a:prstGeom prst="rect">
            <a:avLst/>
          </a:prstGeom>
        </p:spPr>
      </p:pic>
      <p:sp>
        <p:nvSpPr>
          <p:cNvPr id="5" name="TextBox 4">
            <a:extLst>
              <a:ext uri="{FF2B5EF4-FFF2-40B4-BE49-F238E27FC236}">
                <a16:creationId xmlns:a16="http://schemas.microsoft.com/office/drawing/2014/main" id="{F7F511E7-48D5-E347-BE10-F6D1435F5D94}"/>
              </a:ext>
            </a:extLst>
          </p:cNvPr>
          <p:cNvSpPr txBox="1"/>
          <p:nvPr/>
        </p:nvSpPr>
        <p:spPr>
          <a:xfrm>
            <a:off x="2261286" y="6206248"/>
            <a:ext cx="5052473" cy="369332"/>
          </a:xfrm>
          <a:prstGeom prst="rect">
            <a:avLst/>
          </a:prstGeom>
          <a:noFill/>
        </p:spPr>
        <p:txBody>
          <a:bodyPr wrap="none" rtlCol="0">
            <a:spAutoFit/>
          </a:bodyPr>
          <a:lstStyle/>
          <a:p>
            <a:r>
              <a:rPr lang="en-US" dirty="0"/>
              <a:t>Nobel Prize to </a:t>
            </a:r>
            <a:r>
              <a:rPr lang="en-US" dirty="0" err="1"/>
              <a:t>Kary</a:t>
            </a:r>
            <a:r>
              <a:rPr lang="en-US" dirty="0"/>
              <a:t> Mullis and Michael Smith (1993)</a:t>
            </a:r>
          </a:p>
        </p:txBody>
      </p:sp>
    </p:spTree>
    <p:extLst>
      <p:ext uri="{BB962C8B-B14F-4D97-AF65-F5344CB8AC3E}">
        <p14:creationId xmlns:p14="http://schemas.microsoft.com/office/powerpoint/2010/main" val="1383282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E29DD-8A47-9E4A-B1E2-9571F030783E}"/>
              </a:ext>
            </a:extLst>
          </p:cNvPr>
          <p:cNvSpPr>
            <a:spLocks noGrp="1"/>
          </p:cNvSpPr>
          <p:nvPr>
            <p:ph type="title"/>
          </p:nvPr>
        </p:nvSpPr>
        <p:spPr>
          <a:xfrm>
            <a:off x="455141" y="2193925"/>
            <a:ext cx="2718197" cy="1325563"/>
          </a:xfrm>
        </p:spPr>
        <p:txBody>
          <a:bodyPr>
            <a:normAutofit fontScale="90000"/>
          </a:bodyPr>
          <a:lstStyle/>
          <a:p>
            <a:r>
              <a:rPr lang="en-US" dirty="0"/>
              <a:t>Quantitative PCR (qPCR)</a:t>
            </a:r>
          </a:p>
        </p:txBody>
      </p:sp>
      <p:pic>
        <p:nvPicPr>
          <p:cNvPr id="4" name="Picture 3">
            <a:extLst>
              <a:ext uri="{FF2B5EF4-FFF2-40B4-BE49-F238E27FC236}">
                <a16:creationId xmlns:a16="http://schemas.microsoft.com/office/drawing/2014/main" id="{7CE965C1-25A5-D848-A2D4-6CF4413DDA73}"/>
              </a:ext>
            </a:extLst>
          </p:cNvPr>
          <p:cNvPicPr>
            <a:picLocks noChangeAspect="1"/>
          </p:cNvPicPr>
          <p:nvPr/>
        </p:nvPicPr>
        <p:blipFill>
          <a:blip r:embed="rId2"/>
          <a:stretch>
            <a:fillRect/>
          </a:stretch>
        </p:blipFill>
        <p:spPr>
          <a:xfrm>
            <a:off x="3574316" y="296562"/>
            <a:ext cx="4639924" cy="6264876"/>
          </a:xfrm>
          <a:prstGeom prst="rect">
            <a:avLst/>
          </a:prstGeom>
        </p:spPr>
      </p:pic>
      <p:pic>
        <p:nvPicPr>
          <p:cNvPr id="6" name="Picture 5">
            <a:extLst>
              <a:ext uri="{FF2B5EF4-FFF2-40B4-BE49-F238E27FC236}">
                <a16:creationId xmlns:a16="http://schemas.microsoft.com/office/drawing/2014/main" id="{8846AC96-BA60-1F4A-8C4B-242071E480E8}"/>
              </a:ext>
            </a:extLst>
          </p:cNvPr>
          <p:cNvPicPr>
            <a:picLocks noChangeAspect="1"/>
          </p:cNvPicPr>
          <p:nvPr/>
        </p:nvPicPr>
        <p:blipFill>
          <a:blip r:embed="rId3"/>
          <a:stretch>
            <a:fillRect/>
          </a:stretch>
        </p:blipFill>
        <p:spPr>
          <a:xfrm>
            <a:off x="8214240" y="2076800"/>
            <a:ext cx="3801761" cy="2885375"/>
          </a:xfrm>
          <a:prstGeom prst="rect">
            <a:avLst/>
          </a:prstGeom>
        </p:spPr>
      </p:pic>
    </p:spTree>
    <p:extLst>
      <p:ext uri="{BB962C8B-B14F-4D97-AF65-F5344CB8AC3E}">
        <p14:creationId xmlns:p14="http://schemas.microsoft.com/office/powerpoint/2010/main" val="1750159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58702-1F82-1E49-A72B-0B78E57A13CD}"/>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Illumina high-throughput sequencing</a:t>
            </a:r>
          </a:p>
        </p:txBody>
      </p:sp>
      <p:pic>
        <p:nvPicPr>
          <p:cNvPr id="4" name="Picture 3">
            <a:extLst>
              <a:ext uri="{FF2B5EF4-FFF2-40B4-BE49-F238E27FC236}">
                <a16:creationId xmlns:a16="http://schemas.microsoft.com/office/drawing/2014/main" id="{F06871B2-14C8-E84A-860E-3E164B1C7B09}"/>
              </a:ext>
            </a:extLst>
          </p:cNvPr>
          <p:cNvPicPr>
            <a:picLocks noChangeAspect="1"/>
          </p:cNvPicPr>
          <p:nvPr/>
        </p:nvPicPr>
        <p:blipFill>
          <a:blip r:embed="rId2"/>
          <a:stretch>
            <a:fillRect/>
          </a:stretch>
        </p:blipFill>
        <p:spPr>
          <a:xfrm>
            <a:off x="270709" y="1675227"/>
            <a:ext cx="6130091" cy="4689520"/>
          </a:xfrm>
          <a:prstGeom prst="rect">
            <a:avLst/>
          </a:prstGeom>
        </p:spPr>
      </p:pic>
      <p:pic>
        <p:nvPicPr>
          <p:cNvPr id="7" name="Picture 6">
            <a:extLst>
              <a:ext uri="{FF2B5EF4-FFF2-40B4-BE49-F238E27FC236}">
                <a16:creationId xmlns:a16="http://schemas.microsoft.com/office/drawing/2014/main" id="{D478872C-3CB7-1040-BEF2-63C1354C9D1A}"/>
              </a:ext>
            </a:extLst>
          </p:cNvPr>
          <p:cNvPicPr>
            <a:picLocks noChangeAspect="1"/>
          </p:cNvPicPr>
          <p:nvPr/>
        </p:nvPicPr>
        <p:blipFill>
          <a:blip r:embed="rId3"/>
          <a:stretch>
            <a:fillRect/>
          </a:stretch>
        </p:blipFill>
        <p:spPr>
          <a:xfrm>
            <a:off x="6551196" y="2962493"/>
            <a:ext cx="5504877" cy="2128877"/>
          </a:xfrm>
          <a:prstGeom prst="rect">
            <a:avLst/>
          </a:prstGeom>
        </p:spPr>
      </p:pic>
    </p:spTree>
    <p:extLst>
      <p:ext uri="{BB962C8B-B14F-4D97-AF65-F5344CB8AC3E}">
        <p14:creationId xmlns:p14="http://schemas.microsoft.com/office/powerpoint/2010/main" val="2996389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E659A-2000-9542-8ABE-C5480C5E7E71}"/>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Paired-end reads</a:t>
            </a:r>
          </a:p>
        </p:txBody>
      </p:sp>
      <p:pic>
        <p:nvPicPr>
          <p:cNvPr id="4" name="Picture 3">
            <a:extLst>
              <a:ext uri="{FF2B5EF4-FFF2-40B4-BE49-F238E27FC236}">
                <a16:creationId xmlns:a16="http://schemas.microsoft.com/office/drawing/2014/main" id="{5DEB5451-1A4F-D842-A38D-30D00616D742}"/>
              </a:ext>
            </a:extLst>
          </p:cNvPr>
          <p:cNvPicPr>
            <a:picLocks noChangeAspect="1"/>
          </p:cNvPicPr>
          <p:nvPr/>
        </p:nvPicPr>
        <p:blipFill rotWithShape="1">
          <a:blip r:embed="rId2"/>
          <a:srcRect l="13259" t="17145" r="1917" b="5964"/>
          <a:stretch/>
        </p:blipFill>
        <p:spPr>
          <a:xfrm>
            <a:off x="2973058" y="1675226"/>
            <a:ext cx="6269796" cy="4702347"/>
          </a:xfrm>
          <a:prstGeom prst="rect">
            <a:avLst/>
          </a:prstGeom>
        </p:spPr>
      </p:pic>
    </p:spTree>
    <p:extLst>
      <p:ext uri="{BB962C8B-B14F-4D97-AF65-F5344CB8AC3E}">
        <p14:creationId xmlns:p14="http://schemas.microsoft.com/office/powerpoint/2010/main" val="2288342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0377-BA0E-024C-A3F1-82A2620E5FF1}"/>
              </a:ext>
            </a:extLst>
          </p:cNvPr>
          <p:cNvSpPr>
            <a:spLocks noGrp="1"/>
          </p:cNvSpPr>
          <p:nvPr>
            <p:ph type="title"/>
          </p:nvPr>
        </p:nvSpPr>
        <p:spPr>
          <a:xfrm>
            <a:off x="838200" y="93271"/>
            <a:ext cx="10515600" cy="1325563"/>
          </a:xfrm>
        </p:spPr>
        <p:txBody>
          <a:bodyPr/>
          <a:lstStyle/>
          <a:p>
            <a:r>
              <a:rPr lang="en-US" dirty="0"/>
              <a:t>Bacterial 16S rDNA amplicon sequencing</a:t>
            </a:r>
          </a:p>
        </p:txBody>
      </p:sp>
      <p:pic>
        <p:nvPicPr>
          <p:cNvPr id="4" name="Picture 3">
            <a:extLst>
              <a:ext uri="{FF2B5EF4-FFF2-40B4-BE49-F238E27FC236}">
                <a16:creationId xmlns:a16="http://schemas.microsoft.com/office/drawing/2014/main" id="{A54F5824-7E90-7043-9A7F-B6DB8DC4D4DD}"/>
              </a:ext>
            </a:extLst>
          </p:cNvPr>
          <p:cNvPicPr>
            <a:picLocks noChangeAspect="1"/>
          </p:cNvPicPr>
          <p:nvPr/>
        </p:nvPicPr>
        <p:blipFill>
          <a:blip r:embed="rId2"/>
          <a:stretch>
            <a:fillRect/>
          </a:stretch>
        </p:blipFill>
        <p:spPr>
          <a:xfrm>
            <a:off x="23509" y="1904999"/>
            <a:ext cx="6266077" cy="3521917"/>
          </a:xfrm>
          <a:prstGeom prst="rect">
            <a:avLst/>
          </a:prstGeom>
        </p:spPr>
      </p:pic>
      <p:pic>
        <p:nvPicPr>
          <p:cNvPr id="6" name="Picture 5">
            <a:extLst>
              <a:ext uri="{FF2B5EF4-FFF2-40B4-BE49-F238E27FC236}">
                <a16:creationId xmlns:a16="http://schemas.microsoft.com/office/drawing/2014/main" id="{C1FEDDD6-0664-524C-B229-9BA057F372FF}"/>
              </a:ext>
            </a:extLst>
          </p:cNvPr>
          <p:cNvPicPr>
            <a:picLocks noChangeAspect="1"/>
          </p:cNvPicPr>
          <p:nvPr/>
        </p:nvPicPr>
        <p:blipFill>
          <a:blip r:embed="rId3"/>
          <a:stretch>
            <a:fillRect/>
          </a:stretch>
        </p:blipFill>
        <p:spPr>
          <a:xfrm>
            <a:off x="5748368" y="1367466"/>
            <a:ext cx="6287113" cy="5111106"/>
          </a:xfrm>
          <a:prstGeom prst="rect">
            <a:avLst/>
          </a:prstGeom>
        </p:spPr>
      </p:pic>
    </p:spTree>
    <p:extLst>
      <p:ext uri="{BB962C8B-B14F-4D97-AF65-F5344CB8AC3E}">
        <p14:creationId xmlns:p14="http://schemas.microsoft.com/office/powerpoint/2010/main" val="2714514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5204FE-585C-7547-ADFB-AF3B70483033}"/>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Shotgun metagenomics</a:t>
            </a:r>
          </a:p>
        </p:txBody>
      </p:sp>
      <p:pic>
        <p:nvPicPr>
          <p:cNvPr id="4" name="Picture 3">
            <a:extLst>
              <a:ext uri="{FF2B5EF4-FFF2-40B4-BE49-F238E27FC236}">
                <a16:creationId xmlns:a16="http://schemas.microsoft.com/office/drawing/2014/main" id="{BDEE2635-2CAC-8541-A2BF-E49A50D14B1B}"/>
              </a:ext>
            </a:extLst>
          </p:cNvPr>
          <p:cNvPicPr>
            <a:picLocks noChangeAspect="1"/>
          </p:cNvPicPr>
          <p:nvPr/>
        </p:nvPicPr>
        <p:blipFill>
          <a:blip r:embed="rId2"/>
          <a:stretch>
            <a:fillRect/>
          </a:stretch>
        </p:blipFill>
        <p:spPr>
          <a:xfrm>
            <a:off x="2884845" y="1712297"/>
            <a:ext cx="6422309" cy="4816732"/>
          </a:xfrm>
          <a:prstGeom prst="rect">
            <a:avLst/>
          </a:prstGeom>
        </p:spPr>
      </p:pic>
    </p:spTree>
    <p:extLst>
      <p:ext uri="{BB962C8B-B14F-4D97-AF65-F5344CB8AC3E}">
        <p14:creationId xmlns:p14="http://schemas.microsoft.com/office/powerpoint/2010/main" val="79632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A8427-CC84-F84B-9FA0-AF7A5904E62E}"/>
              </a:ext>
            </a:extLst>
          </p:cNvPr>
          <p:cNvPicPr>
            <a:picLocks noChangeAspect="1"/>
          </p:cNvPicPr>
          <p:nvPr/>
        </p:nvPicPr>
        <p:blipFill>
          <a:blip r:embed="rId2"/>
          <a:stretch>
            <a:fillRect/>
          </a:stretch>
        </p:blipFill>
        <p:spPr>
          <a:xfrm>
            <a:off x="2102404" y="643466"/>
            <a:ext cx="7987192" cy="5571067"/>
          </a:xfrm>
          <a:prstGeom prst="rect">
            <a:avLst/>
          </a:prstGeom>
        </p:spPr>
      </p:pic>
    </p:spTree>
    <p:extLst>
      <p:ext uri="{BB962C8B-B14F-4D97-AF65-F5344CB8AC3E}">
        <p14:creationId xmlns:p14="http://schemas.microsoft.com/office/powerpoint/2010/main" val="1312805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4A170-25FD-EB42-B4D4-F442D61DF45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Human gastrointestinal tract</a:t>
            </a:r>
          </a:p>
        </p:txBody>
      </p:sp>
      <p:cxnSp>
        <p:nvCxnSpPr>
          <p:cNvPr id="10" name="Straight Connector 9">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3D7D4E8-4B98-304C-B4CE-1E4517418042}"/>
              </a:ext>
            </a:extLst>
          </p:cNvPr>
          <p:cNvPicPr>
            <a:picLocks noChangeAspect="1"/>
          </p:cNvPicPr>
          <p:nvPr/>
        </p:nvPicPr>
        <p:blipFill rotWithShape="1">
          <a:blip r:embed="rId2"/>
          <a:srcRect l="7914" t="19502" r="7040"/>
          <a:stretch/>
        </p:blipFill>
        <p:spPr>
          <a:xfrm>
            <a:off x="5523433" y="176529"/>
            <a:ext cx="5758286" cy="6450116"/>
          </a:xfrm>
          <a:prstGeom prst="rect">
            <a:avLst/>
          </a:prstGeom>
        </p:spPr>
      </p:pic>
    </p:spTree>
    <p:extLst>
      <p:ext uri="{BB962C8B-B14F-4D97-AF65-F5344CB8AC3E}">
        <p14:creationId xmlns:p14="http://schemas.microsoft.com/office/powerpoint/2010/main" val="3830162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B636-448F-444D-BD08-AA60BA15C29B}"/>
              </a:ext>
            </a:extLst>
          </p:cNvPr>
          <p:cNvSpPr>
            <a:spLocks noGrp="1"/>
          </p:cNvSpPr>
          <p:nvPr>
            <p:ph type="title"/>
          </p:nvPr>
        </p:nvSpPr>
        <p:spPr>
          <a:xfrm>
            <a:off x="648929" y="629266"/>
            <a:ext cx="3651467" cy="1676603"/>
          </a:xfrm>
        </p:spPr>
        <p:txBody>
          <a:bodyPr>
            <a:normAutofit/>
          </a:bodyPr>
          <a:lstStyle/>
          <a:p>
            <a:r>
              <a:rPr lang="en-US" dirty="0"/>
              <a:t>Stomach</a:t>
            </a:r>
          </a:p>
        </p:txBody>
      </p:sp>
      <p:sp>
        <p:nvSpPr>
          <p:cNvPr id="3" name="Content Placeholder 2">
            <a:extLst>
              <a:ext uri="{FF2B5EF4-FFF2-40B4-BE49-F238E27FC236}">
                <a16:creationId xmlns:a16="http://schemas.microsoft.com/office/drawing/2014/main" id="{C6BA1383-0F2D-764F-914D-07105EB394BD}"/>
              </a:ext>
            </a:extLst>
          </p:cNvPr>
          <p:cNvSpPr>
            <a:spLocks noGrp="1"/>
          </p:cNvSpPr>
          <p:nvPr>
            <p:ph idx="1"/>
          </p:nvPr>
        </p:nvSpPr>
        <p:spPr>
          <a:xfrm>
            <a:off x="648931" y="2438400"/>
            <a:ext cx="3651466" cy="3785419"/>
          </a:xfrm>
        </p:spPr>
        <p:txBody>
          <a:bodyPr>
            <a:normAutofit/>
          </a:bodyPr>
          <a:lstStyle/>
          <a:p>
            <a:r>
              <a:rPr lang="en-US" sz="1800" dirty="0"/>
              <a:t>Performs mechanical/chemical digestion</a:t>
            </a:r>
          </a:p>
          <a:p>
            <a:pPr lvl="1"/>
            <a:r>
              <a:rPr lang="en-US" sz="1800" dirty="0"/>
              <a:t>Churns food; produces acids, salts, enzymes</a:t>
            </a:r>
          </a:p>
          <a:p>
            <a:r>
              <a:rPr lang="en-US" sz="2200" dirty="0"/>
              <a:t>Environment supports limited bacterial growth</a:t>
            </a:r>
          </a:p>
        </p:txBody>
      </p:sp>
      <p:pic>
        <p:nvPicPr>
          <p:cNvPr id="5" name="Picture 4">
            <a:extLst>
              <a:ext uri="{FF2B5EF4-FFF2-40B4-BE49-F238E27FC236}">
                <a16:creationId xmlns:a16="http://schemas.microsoft.com/office/drawing/2014/main" id="{D50F66D6-D377-EE4A-B316-A4E2635E2624}"/>
              </a:ext>
            </a:extLst>
          </p:cNvPr>
          <p:cNvPicPr>
            <a:picLocks noChangeAspect="1"/>
          </p:cNvPicPr>
          <p:nvPr/>
        </p:nvPicPr>
        <p:blipFill rotWithShape="1">
          <a:blip r:embed="rId2"/>
          <a:srcRect l="4459" r="2" b="2"/>
          <a:stretch/>
        </p:blipFill>
        <p:spPr>
          <a:xfrm>
            <a:off x="4639056" y="10"/>
            <a:ext cx="7552944" cy="6857990"/>
          </a:xfrm>
          <a:prstGeom prst="rect">
            <a:avLst/>
          </a:prstGeom>
          <a:effectLst/>
        </p:spPr>
      </p:pic>
    </p:spTree>
    <p:extLst>
      <p:ext uri="{BB962C8B-B14F-4D97-AF65-F5344CB8AC3E}">
        <p14:creationId xmlns:p14="http://schemas.microsoft.com/office/powerpoint/2010/main" val="2117074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E7FF-998E-3142-A536-156106E2E36F}"/>
              </a:ext>
            </a:extLst>
          </p:cNvPr>
          <p:cNvSpPr>
            <a:spLocks noGrp="1"/>
          </p:cNvSpPr>
          <p:nvPr>
            <p:ph type="title"/>
          </p:nvPr>
        </p:nvSpPr>
        <p:spPr/>
        <p:txBody>
          <a:bodyPr/>
          <a:lstStyle/>
          <a:p>
            <a:r>
              <a:rPr lang="en-US" dirty="0"/>
              <a:t>Small intestine</a:t>
            </a:r>
          </a:p>
        </p:txBody>
      </p:sp>
      <p:sp>
        <p:nvSpPr>
          <p:cNvPr id="5" name="Content Placeholder 4">
            <a:extLst>
              <a:ext uri="{FF2B5EF4-FFF2-40B4-BE49-F238E27FC236}">
                <a16:creationId xmlns:a16="http://schemas.microsoft.com/office/drawing/2014/main" id="{99E91944-8239-D14F-A51D-90184A6873DE}"/>
              </a:ext>
            </a:extLst>
          </p:cNvPr>
          <p:cNvSpPr>
            <a:spLocks noGrp="1"/>
          </p:cNvSpPr>
          <p:nvPr>
            <p:ph idx="1"/>
          </p:nvPr>
        </p:nvSpPr>
        <p:spPr>
          <a:xfrm>
            <a:off x="838200" y="1825625"/>
            <a:ext cx="5601558" cy="4351338"/>
          </a:xfrm>
        </p:spPr>
        <p:txBody>
          <a:bodyPr>
            <a:normAutofit lnSpcReduction="10000"/>
          </a:bodyPr>
          <a:lstStyle/>
          <a:p>
            <a:r>
              <a:rPr lang="en-US" dirty="0"/>
              <a:t>Longest part of the GI tract; &gt;20 ft in adult</a:t>
            </a:r>
          </a:p>
          <a:p>
            <a:r>
              <a:rPr lang="en-US" dirty="0"/>
              <a:t>Site of most chemical digestion; absorbs 95% of nutrients</a:t>
            </a:r>
          </a:p>
          <a:p>
            <a:r>
              <a:rPr lang="en-US" dirty="0"/>
              <a:t>Receives secretions from the pancreas, liver and gallbladder</a:t>
            </a:r>
          </a:p>
          <a:p>
            <a:r>
              <a:rPr lang="en-US" dirty="0"/>
              <a:t>Site of important immunological tissue (Peyer’s patches)</a:t>
            </a:r>
          </a:p>
          <a:p>
            <a:r>
              <a:rPr lang="en-US" dirty="0"/>
              <a:t>Supports bacterial growth, but less dense than large intestine</a:t>
            </a:r>
          </a:p>
          <a:p>
            <a:endParaRPr lang="en-US" dirty="0"/>
          </a:p>
        </p:txBody>
      </p:sp>
      <p:pic>
        <p:nvPicPr>
          <p:cNvPr id="4" name="Picture 3">
            <a:extLst>
              <a:ext uri="{FF2B5EF4-FFF2-40B4-BE49-F238E27FC236}">
                <a16:creationId xmlns:a16="http://schemas.microsoft.com/office/drawing/2014/main" id="{1017AD82-4C0B-E749-8928-AAB963BD38C0}"/>
              </a:ext>
            </a:extLst>
          </p:cNvPr>
          <p:cNvPicPr>
            <a:picLocks noChangeAspect="1"/>
          </p:cNvPicPr>
          <p:nvPr/>
        </p:nvPicPr>
        <p:blipFill>
          <a:blip r:embed="rId2"/>
          <a:stretch>
            <a:fillRect/>
          </a:stretch>
        </p:blipFill>
        <p:spPr>
          <a:xfrm>
            <a:off x="6439758" y="1568741"/>
            <a:ext cx="4607182" cy="3720517"/>
          </a:xfrm>
          <a:prstGeom prst="rect">
            <a:avLst/>
          </a:prstGeom>
        </p:spPr>
      </p:pic>
    </p:spTree>
    <p:extLst>
      <p:ext uri="{BB962C8B-B14F-4D97-AF65-F5344CB8AC3E}">
        <p14:creationId xmlns:p14="http://schemas.microsoft.com/office/powerpoint/2010/main" val="2604421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B022-C50C-604D-BD06-43693BB1042D}"/>
              </a:ext>
            </a:extLst>
          </p:cNvPr>
          <p:cNvSpPr>
            <a:spLocks noGrp="1"/>
          </p:cNvSpPr>
          <p:nvPr>
            <p:ph type="title"/>
          </p:nvPr>
        </p:nvSpPr>
        <p:spPr/>
        <p:txBody>
          <a:bodyPr/>
          <a:lstStyle/>
          <a:p>
            <a:r>
              <a:rPr lang="en-US" dirty="0"/>
              <a:t>Large intestine</a:t>
            </a:r>
          </a:p>
        </p:txBody>
      </p:sp>
      <p:sp>
        <p:nvSpPr>
          <p:cNvPr id="3" name="Content Placeholder 2">
            <a:extLst>
              <a:ext uri="{FF2B5EF4-FFF2-40B4-BE49-F238E27FC236}">
                <a16:creationId xmlns:a16="http://schemas.microsoft.com/office/drawing/2014/main" id="{5013A474-B749-F24F-A3A1-6798ED1431EA}"/>
              </a:ext>
            </a:extLst>
          </p:cNvPr>
          <p:cNvSpPr>
            <a:spLocks noGrp="1"/>
          </p:cNvSpPr>
          <p:nvPr>
            <p:ph idx="1"/>
          </p:nvPr>
        </p:nvSpPr>
        <p:spPr>
          <a:xfrm>
            <a:off x="838200" y="1825625"/>
            <a:ext cx="4026243" cy="4351338"/>
          </a:xfrm>
        </p:spPr>
        <p:txBody>
          <a:bodyPr/>
          <a:lstStyle/>
          <a:p>
            <a:r>
              <a:rPr lang="en-US" dirty="0"/>
              <a:t>~5 ft in adult</a:t>
            </a:r>
          </a:p>
          <a:p>
            <a:r>
              <a:rPr lang="en-US" dirty="0"/>
              <a:t>Main site of water/salt absorption</a:t>
            </a:r>
          </a:p>
          <a:p>
            <a:r>
              <a:rPr lang="en-US" dirty="0"/>
              <a:t>Not as much nutrient absorption in humans; major site in some animals</a:t>
            </a:r>
          </a:p>
          <a:p>
            <a:r>
              <a:rPr lang="en-US" dirty="0"/>
              <a:t>Site of densest microbial colonization in human body</a:t>
            </a:r>
          </a:p>
          <a:p>
            <a:endParaRPr lang="en-US" dirty="0"/>
          </a:p>
          <a:p>
            <a:endParaRPr lang="en-US" dirty="0"/>
          </a:p>
        </p:txBody>
      </p:sp>
      <p:pic>
        <p:nvPicPr>
          <p:cNvPr id="5" name="Picture 4">
            <a:extLst>
              <a:ext uri="{FF2B5EF4-FFF2-40B4-BE49-F238E27FC236}">
                <a16:creationId xmlns:a16="http://schemas.microsoft.com/office/drawing/2014/main" id="{66B9DDF0-3D2B-B34D-B7CF-3B6BF71B13FB}"/>
              </a:ext>
            </a:extLst>
          </p:cNvPr>
          <p:cNvPicPr>
            <a:picLocks noChangeAspect="1"/>
          </p:cNvPicPr>
          <p:nvPr/>
        </p:nvPicPr>
        <p:blipFill>
          <a:blip r:embed="rId2"/>
          <a:stretch>
            <a:fillRect/>
          </a:stretch>
        </p:blipFill>
        <p:spPr>
          <a:xfrm>
            <a:off x="4864443" y="875804"/>
            <a:ext cx="7327557" cy="5106392"/>
          </a:xfrm>
          <a:prstGeom prst="rect">
            <a:avLst/>
          </a:prstGeom>
        </p:spPr>
      </p:pic>
    </p:spTree>
    <p:extLst>
      <p:ext uri="{BB962C8B-B14F-4D97-AF65-F5344CB8AC3E}">
        <p14:creationId xmlns:p14="http://schemas.microsoft.com/office/powerpoint/2010/main" val="3863182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5C24-ACB2-B346-B8D0-4A13359E62AD}"/>
              </a:ext>
            </a:extLst>
          </p:cNvPr>
          <p:cNvSpPr>
            <a:spLocks noGrp="1"/>
          </p:cNvSpPr>
          <p:nvPr>
            <p:ph type="title"/>
          </p:nvPr>
        </p:nvSpPr>
        <p:spPr/>
        <p:txBody>
          <a:bodyPr/>
          <a:lstStyle/>
          <a:p>
            <a:r>
              <a:rPr lang="en-US" dirty="0"/>
              <a:t>Types of microbiome therapies</a:t>
            </a:r>
          </a:p>
        </p:txBody>
      </p:sp>
      <p:sp>
        <p:nvSpPr>
          <p:cNvPr id="3" name="Content Placeholder 2">
            <a:extLst>
              <a:ext uri="{FF2B5EF4-FFF2-40B4-BE49-F238E27FC236}">
                <a16:creationId xmlns:a16="http://schemas.microsoft.com/office/drawing/2014/main" id="{9D805D71-BA78-FE42-8A3C-1BF84596061F}"/>
              </a:ext>
            </a:extLst>
          </p:cNvPr>
          <p:cNvSpPr>
            <a:spLocks noGrp="1"/>
          </p:cNvSpPr>
          <p:nvPr>
            <p:ph idx="1"/>
          </p:nvPr>
        </p:nvSpPr>
        <p:spPr/>
        <p:txBody>
          <a:bodyPr>
            <a:normAutofit lnSpcReduction="10000"/>
          </a:bodyPr>
          <a:lstStyle/>
          <a:p>
            <a:r>
              <a:rPr lang="en-US" dirty="0"/>
              <a:t>Prebiotics – dietary compounds (typically fibers that cannot be directly digested without microbes) used to alter the microbiome for beneficial purposes</a:t>
            </a:r>
          </a:p>
          <a:p>
            <a:r>
              <a:rPr lang="en-US" dirty="0"/>
              <a:t>Probiotics – beneficial living microbes; must be “present in food” to avoid needing FDA clearance</a:t>
            </a:r>
          </a:p>
          <a:p>
            <a:r>
              <a:rPr lang="en-US" dirty="0" err="1"/>
              <a:t>Bacteriotherapies</a:t>
            </a:r>
            <a:r>
              <a:rPr lang="en-US" dirty="0"/>
              <a:t> – beneficial living microbes often derived from the human microbiome; generally must be FDA cleared</a:t>
            </a:r>
          </a:p>
          <a:p>
            <a:r>
              <a:rPr lang="en-US" dirty="0"/>
              <a:t>Phage therapies – viruses that infect bacteria</a:t>
            </a:r>
          </a:p>
          <a:p>
            <a:r>
              <a:rPr lang="en-US" dirty="0"/>
              <a:t>Small molecules/drugs – synthetic or natural product compounds that modulate the microbiome</a:t>
            </a:r>
          </a:p>
        </p:txBody>
      </p:sp>
    </p:spTree>
    <p:extLst>
      <p:ext uri="{BB962C8B-B14F-4D97-AF65-F5344CB8AC3E}">
        <p14:creationId xmlns:p14="http://schemas.microsoft.com/office/powerpoint/2010/main" val="124361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0" y="914400"/>
            <a:ext cx="5638800" cy="369332"/>
          </a:xfrm>
          <a:prstGeom prst="rect">
            <a:avLst/>
          </a:prstGeom>
          <a:noFill/>
        </p:spPr>
        <p:txBody>
          <a:bodyPr wrap="square" rtlCol="0">
            <a:spAutoFit/>
          </a:bodyPr>
          <a:lstStyle/>
          <a:p>
            <a:endParaRPr lang="en-US" dirty="0"/>
          </a:p>
        </p:txBody>
      </p:sp>
      <p:sp>
        <p:nvSpPr>
          <p:cNvPr id="4" name="Title 1"/>
          <p:cNvSpPr txBox="1">
            <a:spLocks/>
          </p:cNvSpPr>
          <p:nvPr/>
        </p:nvSpPr>
        <p:spPr>
          <a:xfrm>
            <a:off x="1752600" y="228600"/>
            <a:ext cx="8305800" cy="762000"/>
          </a:xfrm>
          <a:prstGeom prst="rect">
            <a:avLst/>
          </a:prstGeom>
        </p:spPr>
        <p:txBody>
          <a:bodyPr vert="horz" lIns="91440" tIns="45720" rIns="91440" bIns="45720" rtlCol="0" anchor="ctr">
            <a:noAutofit/>
          </a:bodyPr>
          <a:lstStyle/>
          <a:p>
            <a:pPr algn="ctr" defTabSz="457200">
              <a:spcBef>
                <a:spcPct val="0"/>
              </a:spcBef>
              <a:defRPr/>
            </a:pPr>
            <a:r>
              <a:rPr lang="en-US" sz="4000" b="1" dirty="0">
                <a:cs typeface="Aller"/>
              </a:rPr>
              <a:t>Gnotobiotic mice</a:t>
            </a:r>
            <a:endParaRPr lang="en-US" sz="4000" dirty="0">
              <a:cs typeface="Aller"/>
            </a:endParaRPr>
          </a:p>
        </p:txBody>
      </p:sp>
      <p:pic>
        <p:nvPicPr>
          <p:cNvPr id="7" name="Picture 3" descr="C:\Users\georg\Dropbox\Projects\Current\BRI_app\tracy at isol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97" y="1853407"/>
            <a:ext cx="3971658" cy="2971800"/>
          </a:xfrm>
          <a:prstGeom prst="rect">
            <a:avLst/>
          </a:prstGeom>
          <a:noFill/>
          <a:effectLst>
            <a:outerShdw blurRad="50800" dist="38100" dir="2700000" sx="101000" sy="101000" algn="tl" rotWithShape="0">
              <a:prstClr val="black">
                <a:alpha val="40000"/>
              </a:prstClr>
            </a:outerShdw>
          </a:effectLst>
          <a:scene3d>
            <a:camera prst="orthographicFront">
              <a:rot lat="0" lon="0" rev="300000"/>
            </a:camera>
            <a:lightRig rig="threePt" dir="t"/>
          </a:scene3d>
          <a:extLst>
            <a:ext uri="{909E8E84-426E-40dd-AFC4-6F175D3DCCD1}">
              <a14:hiddenFill xmlns:a14="http://schemas.microsoft.com/office/drawing/2010/main" xmlns="">
                <a:solidFill>
                  <a:srgbClr val="FFFFFF"/>
                </a:solidFill>
              </a14:hiddenFill>
            </a:ext>
          </a:extLst>
        </p:spPr>
      </p:pic>
      <p:pic>
        <p:nvPicPr>
          <p:cNvPr id="8" name="Picture 4" descr="C:\Users\georg\Dropbox\Projects\Current\BRI_app\working in isolator 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1" y="2751674"/>
            <a:ext cx="3971659" cy="2971801"/>
          </a:xfrm>
          <a:prstGeom prst="rect">
            <a:avLst/>
          </a:prstGeom>
          <a:noFill/>
          <a:effectLst>
            <a:outerShdw blurRad="50800" dist="38100" dir="2700000" sx="101000" sy="101000" algn="tl" rotWithShape="0">
              <a:prstClr val="black">
                <a:alpha val="40000"/>
              </a:prstClr>
            </a:outerShdw>
          </a:effectLst>
          <a:scene3d>
            <a:camera prst="orthographicFront">
              <a:rot lat="0" lon="0" rev="300000"/>
            </a:camera>
            <a:lightRig rig="threePt" dir="t"/>
          </a:scene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7600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387BF-5FC8-BA4F-8125-F8AE77AB7A07}"/>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The dynamic microbiome</a:t>
            </a:r>
          </a:p>
        </p:txBody>
      </p:sp>
      <p:pic>
        <p:nvPicPr>
          <p:cNvPr id="4" name="Picture 3">
            <a:extLst>
              <a:ext uri="{FF2B5EF4-FFF2-40B4-BE49-F238E27FC236}">
                <a16:creationId xmlns:a16="http://schemas.microsoft.com/office/drawing/2014/main" id="{1C922AEE-D53A-B945-89D3-27D8E14B8B99}"/>
              </a:ext>
            </a:extLst>
          </p:cNvPr>
          <p:cNvPicPr>
            <a:picLocks noChangeAspect="1"/>
          </p:cNvPicPr>
          <p:nvPr/>
        </p:nvPicPr>
        <p:blipFill>
          <a:blip r:embed="rId2"/>
          <a:stretch>
            <a:fillRect/>
          </a:stretch>
        </p:blipFill>
        <p:spPr>
          <a:xfrm>
            <a:off x="2767061" y="1675227"/>
            <a:ext cx="6657877" cy="4394199"/>
          </a:xfrm>
          <a:prstGeom prst="rect">
            <a:avLst/>
          </a:prstGeom>
        </p:spPr>
      </p:pic>
    </p:spTree>
    <p:extLst>
      <p:ext uri="{BB962C8B-B14F-4D97-AF65-F5344CB8AC3E}">
        <p14:creationId xmlns:p14="http://schemas.microsoft.com/office/powerpoint/2010/main" val="2419996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1022</Words>
  <Application>Microsoft Macintosh PowerPoint</Application>
  <PresentationFormat>Widescreen</PresentationFormat>
  <Paragraphs>355</Paragraphs>
  <Slides>63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Helvetica</vt:lpstr>
      <vt:lpstr>Times</vt:lpstr>
      <vt:lpstr>Office Theme</vt:lpstr>
      <vt:lpstr>Drinking from the firehose: introduction to the microbiome, microbiology, molecular methods, phylogenetics, the GI tract, etc.</vt:lpstr>
      <vt:lpstr>PowerPoint Presentation</vt:lpstr>
      <vt:lpstr>PowerPoint Presentation</vt:lpstr>
      <vt:lpstr>Role of the human microbiome in health</vt:lpstr>
      <vt:lpstr>PowerPoint Presentation</vt:lpstr>
      <vt:lpstr>PowerPoint Presentation</vt:lpstr>
      <vt:lpstr>Types of microbiome therapies</vt:lpstr>
      <vt:lpstr>PowerPoint Presentation</vt:lpstr>
      <vt:lpstr>The dynamic microbiome</vt:lpstr>
      <vt:lpstr>“The only reason for time is so that everything doesn’t happen at once.”   – Albert Einstein</vt:lpstr>
      <vt:lpstr>Key areas of investigation in microbiome dynamics</vt:lpstr>
      <vt:lpstr>What drives microbiome dynamics?</vt:lpstr>
      <vt:lpstr>Bacterial interactions</vt:lpstr>
      <vt:lpstr>Resource competition</vt:lpstr>
      <vt:lpstr>Bacteriocins – bacterial warfare</vt:lpstr>
      <vt:lpstr>Crossfeeding – a beneficial interaction</vt:lpstr>
      <vt:lpstr>How do we tell bacteria apart?</vt:lpstr>
      <vt:lpstr>PowerPoint Presentation</vt:lpstr>
      <vt:lpstr>PowerPoint Presentation</vt:lpstr>
      <vt:lpstr>The Gram stain</vt:lpstr>
      <vt:lpstr>Gram+ vs. Gram- bacteria</vt:lpstr>
      <vt:lpstr>PowerPoint Presentation</vt:lpstr>
      <vt:lpstr>PowerPoint Presentation</vt:lpstr>
      <vt:lpstr>PowerPoint Presentation</vt:lpstr>
      <vt:lpstr>PowerPoint Presentation</vt:lpstr>
      <vt:lpstr>PowerPoint Presentation</vt:lpstr>
      <vt:lpstr>PowerPoint Presentation</vt:lpstr>
      <vt:lpstr>Aerobic bacterial respiration</vt:lpstr>
      <vt:lpstr>PowerPoint Presentation</vt:lpstr>
      <vt:lpstr>PowerPoint Presentation</vt:lpstr>
      <vt:lpstr>Fermentation</vt:lpstr>
      <vt:lpstr>PowerPoint Presentation</vt:lpstr>
      <vt:lpstr>Selective culture media</vt:lpstr>
      <vt:lpstr>Differential media</vt:lpstr>
      <vt:lpstr>Differential and selective media</vt:lpstr>
      <vt:lpstr>Clinical microbiology</vt:lpstr>
      <vt:lpstr>Taxonomy and phylogeny</vt:lpstr>
      <vt:lpstr>Taxonomy</vt:lpstr>
      <vt:lpstr>Phylogeny</vt:lpstr>
      <vt:lpstr>Phylogenetic trees</vt:lpstr>
      <vt:lpstr>Tree nomenclature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Molecular methods for identifying bacteria </vt:lpstr>
      <vt:lpstr>Polymerase Chain Reaction (PCR)</vt:lpstr>
      <vt:lpstr>Quantitative PCR (qPCR)</vt:lpstr>
      <vt:lpstr>Illumina high-throughput sequencing</vt:lpstr>
      <vt:lpstr>Paired-end reads</vt:lpstr>
      <vt:lpstr>Bacterial 16S rDNA amplicon sequencing</vt:lpstr>
      <vt:lpstr>Shotgun metagenomics</vt:lpstr>
      <vt:lpstr>Human gastrointestinal tract</vt:lpstr>
      <vt:lpstr>Stomach</vt:lpstr>
      <vt:lpstr>Small intestine</vt:lpstr>
      <vt:lpstr>Large intestine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Drinking from the firehose: introduction to the microbiome, microbiology, molecular methods, phylogenetics, the GI tract, etc.</dc:title>
  <dc:creator>Gerber, Georg K.,M.D.,Ph.D.,M.P.H.</dc:creator>
  <cp:lastModifiedBy>Gerber, Georg K.,M.D.,Ph.D.,M.P.H.</cp:lastModifiedBy>
  <cp:revision>7</cp:revision>
  <dcterms:created xsi:type="dcterms:W3CDTF">2019-04-15T19:54:23Z</dcterms:created>
  <dcterms:modified xsi:type="dcterms:W3CDTF">2019-04-19T19:34:01Z</dcterms:modified>
</cp:coreProperties>
</file>